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9" r:id="rId5"/>
  </p:sldMasterIdLst>
  <p:notesMasterIdLst>
    <p:notesMasterId r:id="rId78"/>
  </p:notesMasterIdLst>
  <p:sldIdLst>
    <p:sldId id="256" r:id="rId6"/>
    <p:sldId id="606" r:id="rId7"/>
    <p:sldId id="685" r:id="rId8"/>
    <p:sldId id="556" r:id="rId9"/>
    <p:sldId id="607" r:id="rId10"/>
    <p:sldId id="618" r:id="rId11"/>
    <p:sldId id="619" r:id="rId12"/>
    <p:sldId id="620" r:id="rId13"/>
    <p:sldId id="609" r:id="rId14"/>
    <p:sldId id="610" r:id="rId15"/>
    <p:sldId id="611" r:id="rId16"/>
    <p:sldId id="612" r:id="rId17"/>
    <p:sldId id="613" r:id="rId18"/>
    <p:sldId id="614" r:id="rId19"/>
    <p:sldId id="615" r:id="rId20"/>
    <p:sldId id="616" r:id="rId21"/>
    <p:sldId id="617" r:id="rId22"/>
    <p:sldId id="621" r:id="rId23"/>
    <p:sldId id="622" r:id="rId24"/>
    <p:sldId id="623" r:id="rId25"/>
    <p:sldId id="666" r:id="rId26"/>
    <p:sldId id="678" r:id="rId27"/>
    <p:sldId id="676" r:id="rId28"/>
    <p:sldId id="669" r:id="rId29"/>
    <p:sldId id="670" r:id="rId30"/>
    <p:sldId id="686" r:id="rId31"/>
    <p:sldId id="681" r:id="rId32"/>
    <p:sldId id="682" r:id="rId33"/>
    <p:sldId id="677" r:id="rId34"/>
    <p:sldId id="624" r:id="rId35"/>
    <p:sldId id="625" r:id="rId36"/>
    <p:sldId id="626" r:id="rId37"/>
    <p:sldId id="627" r:id="rId38"/>
    <p:sldId id="628" r:id="rId39"/>
    <p:sldId id="629" r:id="rId40"/>
    <p:sldId id="630" r:id="rId41"/>
    <p:sldId id="631" r:id="rId42"/>
    <p:sldId id="632" r:id="rId43"/>
    <p:sldId id="633" r:id="rId44"/>
    <p:sldId id="661" r:id="rId45"/>
    <p:sldId id="662" r:id="rId46"/>
    <p:sldId id="636" r:id="rId47"/>
    <p:sldId id="637" r:id="rId48"/>
    <p:sldId id="638" r:id="rId49"/>
    <p:sldId id="663" r:id="rId50"/>
    <p:sldId id="664" r:id="rId51"/>
    <p:sldId id="641" r:id="rId52"/>
    <p:sldId id="683" r:id="rId53"/>
    <p:sldId id="642" r:id="rId54"/>
    <p:sldId id="643" r:id="rId55"/>
    <p:sldId id="644" r:id="rId56"/>
    <p:sldId id="645" r:id="rId57"/>
    <p:sldId id="646" r:id="rId58"/>
    <p:sldId id="647" r:id="rId59"/>
    <p:sldId id="648" r:id="rId60"/>
    <p:sldId id="649" r:id="rId61"/>
    <p:sldId id="650" r:id="rId62"/>
    <p:sldId id="651" r:id="rId63"/>
    <p:sldId id="652" r:id="rId64"/>
    <p:sldId id="653" r:id="rId65"/>
    <p:sldId id="665" r:id="rId66"/>
    <p:sldId id="654" r:id="rId67"/>
    <p:sldId id="655" r:id="rId68"/>
    <p:sldId id="656" r:id="rId69"/>
    <p:sldId id="657" r:id="rId70"/>
    <p:sldId id="658" r:id="rId71"/>
    <p:sldId id="684" r:id="rId72"/>
    <p:sldId id="659" r:id="rId73"/>
    <p:sldId id="660" r:id="rId74"/>
    <p:sldId id="605" r:id="rId75"/>
    <p:sldId id="495" r:id="rId76"/>
    <p:sldId id="454" r:id="rId7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06"/>
            <p14:sldId id="685"/>
            <p14:sldId id="556"/>
          </p14:sldIdLst>
        </p14:section>
        <p14:section name="Intro with Video" id="{31F9149E-C170-4E61-8C32-78FBFFDAEC9C}">
          <p14:sldIdLst>
            <p14:sldId id="607"/>
            <p14:sldId id="618"/>
            <p14:sldId id="619"/>
          </p14:sldIdLst>
        </p14:section>
        <p14:section name="Intro without Video" id="{35736400-3E20-474D-A7EA-6C8DA24587D9}">
          <p14:sldIdLst>
            <p14:sldId id="620"/>
            <p14:sldId id="609"/>
            <p14:sldId id="610"/>
            <p14:sldId id="611"/>
            <p14:sldId id="612"/>
            <p14:sldId id="613"/>
            <p14:sldId id="614"/>
            <p14:sldId id="615"/>
            <p14:sldId id="616"/>
            <p14:sldId id="617"/>
          </p14:sldIdLst>
        </p14:section>
        <p14:section name="Content" id="{64831707-767B-4A41-9C76-86D04E9049A4}">
          <p14:sldIdLst>
            <p14:sldId id="621"/>
            <p14:sldId id="622"/>
            <p14:sldId id="623"/>
            <p14:sldId id="666"/>
            <p14:sldId id="678"/>
            <p14:sldId id="676"/>
            <p14:sldId id="669"/>
            <p14:sldId id="670"/>
            <p14:sldId id="686"/>
            <p14:sldId id="681"/>
            <p14:sldId id="682"/>
            <p14:sldId id="677"/>
            <p14:sldId id="624"/>
            <p14:sldId id="625"/>
            <p14:sldId id="626"/>
            <p14:sldId id="627"/>
            <p14:sldId id="628"/>
            <p14:sldId id="629"/>
            <p14:sldId id="630"/>
            <p14:sldId id="631"/>
            <p14:sldId id="632"/>
            <p14:sldId id="633"/>
            <p14:sldId id="661"/>
            <p14:sldId id="662"/>
            <p14:sldId id="636"/>
            <p14:sldId id="637"/>
            <p14:sldId id="638"/>
            <p14:sldId id="663"/>
            <p14:sldId id="664"/>
            <p14:sldId id="641"/>
            <p14:sldId id="683"/>
            <p14:sldId id="642"/>
            <p14:sldId id="643"/>
            <p14:sldId id="644"/>
            <p14:sldId id="645"/>
            <p14:sldId id="646"/>
            <p14:sldId id="647"/>
            <p14:sldId id="648"/>
            <p14:sldId id="649"/>
            <p14:sldId id="650"/>
            <p14:sldId id="651"/>
            <p14:sldId id="652"/>
            <p14:sldId id="653"/>
            <p14:sldId id="665"/>
            <p14:sldId id="654"/>
            <p14:sldId id="655"/>
            <p14:sldId id="656"/>
            <p14:sldId id="657"/>
            <p14:sldId id="658"/>
          </p14:sldIdLst>
        </p14:section>
        <p14:section name="Exit" id="{26D33BE0-B19C-465D-8801-1598009CC099}">
          <p14:sldIdLst>
            <p14:sldId id="684"/>
            <p14:sldId id="659"/>
            <p14:sldId id="660"/>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1" autoAdjust="0"/>
    <p:restoredTop sz="78146" autoAdjust="0"/>
  </p:normalViewPr>
  <p:slideViewPr>
    <p:cSldViewPr snapToGrid="0">
      <p:cViewPr varScale="1">
        <p:scale>
          <a:sx n="135" d="100"/>
          <a:sy n="135" d="100"/>
        </p:scale>
        <p:origin x="1398" y="10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4-15T21:53:03.090"/>
    </inkml:context>
    <inkml:brush xml:id="br0">
      <inkml:brushProperty name="width" value="0.02374" units="cm"/>
      <inkml:brushProperty name="height" value="0.02374" units="cm"/>
    </inkml:brush>
  </inkml:definitions>
  <inkml:traceGroup>
    <inkml:annotationXML>
      <emma:emma xmlns:emma="http://www.w3.org/2003/04/emma" version="1.0">
        <emma:interpretation id="{AA4F4E46-7940-4422-900B-267E469FDBB2}" emma:medium="tactile" emma:mode="ink">
          <msink:context xmlns:msink="http://schemas.microsoft.com/ink/2010/main" type="writingRegion" rotatedBoundingBox="25971,-2002 26077,-2002 26077,-1765 25971,-1765"/>
        </emma:interpretation>
      </emma:emma>
    </inkml:annotationXML>
    <inkml:traceGroup>
      <inkml:annotationXML>
        <emma:emma xmlns:emma="http://www.w3.org/2003/04/emma" version="1.0">
          <emma:interpretation id="{2DA84251-9933-467D-9ACE-E280E48F0FDE}" emma:medium="tactile" emma:mode="ink">
            <msink:context xmlns:msink="http://schemas.microsoft.com/ink/2010/main" type="paragraph" rotatedBoundingBox="25971,-2002 26077,-2002 26077,-1765 25971,-1765" alignmentLevel="1"/>
          </emma:interpretation>
        </emma:emma>
      </inkml:annotationXML>
      <inkml:traceGroup>
        <inkml:annotationXML>
          <emma:emma xmlns:emma="http://www.w3.org/2003/04/emma" version="1.0">
            <emma:interpretation id="{94AFC12A-3287-47E8-B7DD-CC034FA17DA4}" emma:medium="tactile" emma:mode="ink">
              <msink:context xmlns:msink="http://schemas.microsoft.com/ink/2010/main" type="line" rotatedBoundingBox="25971,-2002 26077,-2002 26077,-1765 25971,-1765"/>
            </emma:interpretation>
          </emma:emma>
        </inkml:annotationXML>
        <inkml:traceGroup>
          <inkml:annotationXML>
            <emma:emma xmlns:emma="http://www.w3.org/2003/04/emma" version="1.0">
              <emma:interpretation id="{172D352C-1FE5-42A8-B556-5FD59BB9CE0D}" emma:medium="tactile" emma:mode="ink">
                <msink:context xmlns:msink="http://schemas.microsoft.com/ink/2010/main" type="inkWord" rotatedBoundingBox="25971,-2002 26077,-2002 26077,-1765 25971,-1765"/>
              </emma:interpretation>
              <emma:one-of disjunction-type="recognition" id="oneOf0">
                <emma:interpretation id="interp0" emma:lang="en-US" emma:confidence="1">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27977 1412 12544,'-72'-82'5663,"57"25"-4447,1-4-1536,9 41-6783,5 3 5503</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4/18/2016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azure.microsoft.com/pricing/details/active-directory-b2c/"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azure.microsoft.com/documentation/services/active-directory-b2c/" TargetMode="External"/><Relationship Id="rId4" Type="http://schemas.openxmlformats.org/officeDocument/2006/relationships/hyperlink" Target="http://azure.microsoft.com/trial/get-started-aad-b2c/"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33725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840931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962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41800"/>
            <a:ext cx="5486400" cy="4114800"/>
          </a:xfrm>
        </p:spPr>
        <p:txBody>
          <a:bodyPr/>
          <a:lstStyle/>
          <a:p>
            <a:r>
              <a:rPr lang="en-US" dirty="0"/>
              <a:t>Microsoft has a solution</a:t>
            </a:r>
            <a:r>
              <a:rPr lang="en-US" baseline="0" dirty="0"/>
              <a:t> for this </a:t>
            </a:r>
          </a:p>
          <a:p>
            <a:endParaRPr lang="en-US" baseline="0" dirty="0"/>
          </a:p>
          <a:p>
            <a:r>
              <a:rPr lang="en-US" baseline="0" dirty="0"/>
              <a:t>[</a:t>
            </a:r>
            <a:r>
              <a:rPr lang="en-US" b="1" baseline="0" dirty="0"/>
              <a:t>Click] </a:t>
            </a:r>
            <a:r>
              <a:rPr lang="en-US" b="0" baseline="0" dirty="0"/>
              <a:t>Traditional</a:t>
            </a:r>
            <a:r>
              <a:rPr lang="en-US" baseline="0" dirty="0"/>
              <a:t> identity and access management solutions providing sing-sign on to on-premises applications and directory services such as Active Directory and others are used from the vast majority of organizations and huge investments were made to deploy and maintain them.  These solutions are perfect for the on-premises world. </a:t>
            </a:r>
          </a:p>
          <a:p>
            <a:r>
              <a:rPr lang="en-US" baseline="0" dirty="0"/>
              <a:t>[</a:t>
            </a:r>
            <a:r>
              <a:rPr lang="en-US" b="1" baseline="0" dirty="0"/>
              <a:t>Click] </a:t>
            </a:r>
            <a:r>
              <a:rPr lang="en-US" b="0" baseline="0" dirty="0"/>
              <a:t>Now,</a:t>
            </a:r>
            <a:r>
              <a:rPr lang="en-US" baseline="0" dirty="0"/>
              <a:t> as we have discussed, there are new pressing requirements to provide the same experience to cloud applications hosted in any public cloud. </a:t>
            </a:r>
          </a:p>
          <a:p>
            <a:r>
              <a:rPr lang="en-US" baseline="0" dirty="0"/>
              <a:t>[</a:t>
            </a:r>
            <a:r>
              <a:rPr lang="en-US" b="1" baseline="0" dirty="0"/>
              <a:t>Click</a:t>
            </a:r>
            <a:r>
              <a:rPr lang="en-US" baseline="0" dirty="0"/>
              <a:t>] Azure Active Directory can be the solution to this new challenge by extending the reach of on-premises identities to the cloud in a secure and efficient way. </a:t>
            </a:r>
          </a:p>
          <a:p>
            <a:r>
              <a:rPr lang="en-US" baseline="0" dirty="0"/>
              <a:t>[</a:t>
            </a:r>
            <a:r>
              <a:rPr lang="en-US" b="1" baseline="0" dirty="0"/>
              <a:t>Click</a:t>
            </a:r>
            <a:r>
              <a:rPr lang="en-US" baseline="0" dirty="0"/>
              <a:t>] In order to do that, one simple connection is needed from on-premises directories to Azure AD. </a:t>
            </a:r>
          </a:p>
          <a:p>
            <a:r>
              <a:rPr lang="en-US" baseline="0" dirty="0"/>
              <a:t>[</a:t>
            </a:r>
            <a:r>
              <a:rPr lang="en-US" b="1" baseline="0" dirty="0"/>
              <a:t>Click</a:t>
            </a:r>
            <a:r>
              <a:rPr lang="en-US" baseline="0" dirty="0"/>
              <a:t>] and everything else will be handled by Azure AD. Secure single sign-on to thousands of SaaS applications hosted in any cloud by using the same credentials that exist on-premises</a:t>
            </a:r>
          </a:p>
          <a:p>
            <a:r>
              <a:rPr lang="en-US" baseline="0" dirty="0"/>
              <a:t>[</a:t>
            </a:r>
            <a:r>
              <a:rPr lang="en-US" b="1" baseline="0" dirty="0"/>
              <a:t>Click</a:t>
            </a:r>
            <a:r>
              <a:rPr lang="en-US" baseline="0" dirty="0"/>
              <a:t>] And we don’t forget the users. Azure AD provides Self-service capabilities and easy access to all the application, consumer or business,  they need.</a:t>
            </a:r>
          </a:p>
          <a:p>
            <a:r>
              <a:rPr lang="en-US" baseline="0" dirty="0"/>
              <a:t>in the cloud but on-premises too (Application Proxy)</a:t>
            </a:r>
          </a:p>
        </p:txBody>
      </p:sp>
      <p:sp>
        <p:nvSpPr>
          <p:cNvPr id="4" name="Header Placeholder 3"/>
          <p:cNvSpPr>
            <a:spLocks noGrp="1"/>
          </p:cNvSpPr>
          <p:nvPr>
            <p:ph type="hdr" sz="quarter" idx="10"/>
          </p:nvPr>
        </p:nvSpPr>
        <p:spPr/>
        <p:txBody>
          <a:bodyPr/>
          <a:lstStyle/>
          <a:p>
            <a:r>
              <a:rPr lang="en-US">
                <a:solidFill>
                  <a:prstClr val="black"/>
                </a:solidFill>
              </a:rPr>
              <a:t>Build 2012</a:t>
            </a:r>
          </a:p>
        </p:txBody>
      </p:sp>
      <p:sp>
        <p:nvSpPr>
          <p:cNvPr id="6" name="Date Placeholder 5"/>
          <p:cNvSpPr>
            <a:spLocks noGrp="1"/>
          </p:cNvSpPr>
          <p:nvPr>
            <p:ph type="dt" idx="12"/>
          </p:nvPr>
        </p:nvSpPr>
        <p:spPr/>
        <p:txBody>
          <a:bodyPr/>
          <a:lstStyle/>
          <a:p>
            <a:fld id="{FA577F15-4695-43CD-83B0-974BBDDCBE58}" type="datetime1">
              <a:rPr lang="en-US">
                <a:solidFill>
                  <a:prstClr val="black"/>
                </a:solidFill>
              </a:rPr>
              <a:pPr/>
              <a:t>4/18/2016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256143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2491569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4/18/2016 10:45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108323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900" b="1"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rPr>
              <a:t>Your employees</a:t>
            </a:r>
            <a:r>
              <a:rPr kumimoji="0" lang="en-US" sz="900" b="1" i="0" u="none" strike="noStrike" kern="1200" cap="none" spc="0" normalizeH="0" noProof="0" dirty="0">
                <a:ln>
                  <a:noFill/>
                </a:ln>
                <a:gradFill>
                  <a:gsLst>
                    <a:gs pos="5417">
                      <a:srgbClr val="505050"/>
                    </a:gs>
                    <a:gs pos="28000">
                      <a:srgbClr val="505050"/>
                    </a:gs>
                  </a:gsLst>
                  <a:lin ang="5400000" scaled="0"/>
                </a:gradFill>
                <a:effectLst/>
                <a:uLnTx/>
                <a:uFillTx/>
                <a:latin typeface="Segoe UI"/>
                <a:ea typeface="+mn-ea"/>
                <a:cs typeface="+mn-cs"/>
              </a:rPr>
              <a:t> need to collaborate with partners: </a:t>
            </a:r>
            <a:r>
              <a:rPr kumimoji="0" lang="en-US" sz="900" b="0"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rPr>
              <a:t>Easily share data and applications with the right people in the right companies</a:t>
            </a:r>
          </a:p>
          <a:p>
            <a:pPr marL="0" marR="0" lvl="0" indent="0" algn="l" defTabSz="932742"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900" b="1"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rPr>
              <a:t>Your Partners want simplicity </a:t>
            </a:r>
            <a:r>
              <a:rPr kumimoji="0" lang="en-US" sz="900" b="0"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rPr>
              <a:t>No new accounts</a:t>
            </a:r>
            <a:r>
              <a:rPr kumimoji="0" lang="en-US" sz="900" b="0" i="0" u="none" strike="noStrike" kern="1200" cap="none" spc="0" normalizeH="0" noProof="0" dirty="0">
                <a:ln>
                  <a:noFill/>
                </a:ln>
                <a:gradFill>
                  <a:gsLst>
                    <a:gs pos="5417">
                      <a:srgbClr val="505050"/>
                    </a:gs>
                    <a:gs pos="28000">
                      <a:srgbClr val="505050"/>
                    </a:gs>
                  </a:gsLst>
                  <a:lin ang="5400000" scaled="0"/>
                </a:gradFill>
                <a:effectLst/>
                <a:uLnTx/>
                <a:uFillTx/>
                <a:latin typeface="Segoe UI"/>
                <a:ea typeface="+mn-ea"/>
                <a:cs typeface="+mn-cs"/>
              </a:rPr>
              <a:t> to manage, </a:t>
            </a:r>
            <a:r>
              <a:rPr lang="en-US" baseline="0" dirty="0">
                <a:gradFill>
                  <a:gsLst>
                    <a:gs pos="5417">
                      <a:srgbClr val="505050"/>
                    </a:gs>
                    <a:gs pos="28000">
                      <a:srgbClr val="505050"/>
                    </a:gs>
                  </a:gsLst>
                  <a:lin ang="5400000" scaled="0"/>
                </a:gradFill>
                <a:latin typeface="Segoe UI"/>
              </a:rPr>
              <a:t>No</a:t>
            </a:r>
            <a:r>
              <a:rPr lang="en-US" dirty="0">
                <a:gradFill>
                  <a:gsLst>
                    <a:gs pos="5417">
                      <a:srgbClr val="505050"/>
                    </a:gs>
                    <a:gs pos="28000">
                      <a:srgbClr val="505050"/>
                    </a:gs>
                  </a:gsLst>
                  <a:lin ang="5400000" scaled="0"/>
                </a:gradFill>
                <a:latin typeface="Segoe UI"/>
              </a:rPr>
              <a:t> federation to configure, No servers to install</a:t>
            </a:r>
          </a:p>
          <a:p>
            <a:pPr marL="0" marR="0" lvl="0" indent="0" algn="l" defTabSz="932742"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900" b="0"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900" b="1"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rPr>
              <a:t>Admins want security </a:t>
            </a:r>
            <a:r>
              <a:rPr kumimoji="0" lang="en-US" sz="900" b="0"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rPr>
              <a:t>Control and oversight, </a:t>
            </a:r>
            <a:r>
              <a:rPr lang="en-US" dirty="0">
                <a:gradFill>
                  <a:gsLst>
                    <a:gs pos="5417">
                      <a:srgbClr val="505050"/>
                    </a:gs>
                    <a:gs pos="28000">
                      <a:srgbClr val="505050"/>
                    </a:gs>
                  </a:gsLst>
                  <a:lin ang="5400000" scaled="0"/>
                </a:gradFill>
              </a:rPr>
              <a:t>Granular auditing and </a:t>
            </a:r>
            <a:r>
              <a:rPr kumimoji="0" lang="en-US" sz="900" b="0"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rPr>
              <a:t>monitoring of partner </a:t>
            </a:r>
            <a:r>
              <a:rPr kumimoji="0" lang="en-US" sz="900" b="0" i="0" u="none" strike="noStrike" kern="1200" cap="none" spc="0" normalizeH="0" baseline="0" noProof="0" dirty="0" err="1">
                <a:ln>
                  <a:noFill/>
                </a:ln>
                <a:gradFill>
                  <a:gsLst>
                    <a:gs pos="5417">
                      <a:srgbClr val="505050"/>
                    </a:gs>
                    <a:gs pos="28000">
                      <a:srgbClr val="505050"/>
                    </a:gs>
                  </a:gsLst>
                  <a:lin ang="5400000" scaled="0"/>
                </a:gradFill>
                <a:effectLst/>
                <a:uLnTx/>
                <a:uFillTx/>
                <a:latin typeface="Segoe UI"/>
                <a:ea typeface="+mn-ea"/>
                <a:cs typeface="+mn-cs"/>
              </a:rPr>
              <a:t>access,World</a:t>
            </a:r>
            <a:r>
              <a:rPr kumimoji="0" lang="en-US" sz="900" b="0" i="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mn-ea"/>
                <a:cs typeface="+mn-cs"/>
              </a:rPr>
              <a:t> class security and protection</a:t>
            </a:r>
            <a:endParaRPr lang="en-US" dirty="0">
              <a:gradFill>
                <a:gsLst>
                  <a:gs pos="5417">
                    <a:srgbClr val="505050"/>
                  </a:gs>
                  <a:gs pos="28000">
                    <a:srgbClr val="505050"/>
                  </a:gs>
                </a:gsLst>
                <a:lin ang="5400000" scaled="0"/>
              </a:gradFill>
              <a:latin typeface="Segoe UI"/>
            </a:endParaRPr>
          </a:p>
          <a:p>
            <a:pPr>
              <a:lnSpc>
                <a:spcPct val="90000"/>
              </a:lnSpc>
            </a:pPr>
            <a:endParaRPr lang="en-US" sz="900" dirty="0">
              <a:solidFill>
                <a:srgbClr val="C00000"/>
              </a:solidFill>
            </a:endParaRPr>
          </a:p>
          <a:p>
            <a:pPr>
              <a:lnSpc>
                <a:spcPct val="90000"/>
              </a:lnSpc>
            </a:pPr>
            <a:r>
              <a:rPr lang="en-US" sz="900" dirty="0">
                <a:solidFill>
                  <a:srgbClr val="C00000"/>
                </a:solidFill>
              </a:rPr>
              <a:t>B2B collaboration</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Securing identities beyond your own employees and expanding to your network of partners and contractors is critical to protecting your company data. Azure Active Directory B2B collaboration as additional functionality available in all Azure AD </a:t>
            </a:r>
            <a:r>
              <a:rPr lang="en-US" sz="900" b="0" u="none" strike="noStrike" kern="1200" dirty="0">
                <a:solidFill>
                  <a:schemeClr val="tx1"/>
                </a:solidFill>
                <a:effectLst/>
                <a:latin typeface="Segoe UI Light" pitchFamily="34" charset="0"/>
                <a:ea typeface="+mn-ea"/>
                <a:cs typeface="+mn-cs"/>
              </a:rPr>
              <a:t>editions, </a:t>
            </a:r>
            <a:r>
              <a:rPr lang="en-US" sz="900" kern="1200" dirty="0">
                <a:solidFill>
                  <a:schemeClr val="tx1"/>
                </a:solidFill>
                <a:effectLst/>
                <a:latin typeface="Segoe UI Light" pitchFamily="34" charset="0"/>
                <a:ea typeface="+mn-ea"/>
                <a:cs typeface="+mn-cs"/>
              </a:rPr>
              <a:t>provides simplified management and security for partner and other external user access to your in-house resources using Azure AD as the control plane.  This includes access to popular cloud applications such as Salesforce, Dropbox, Workday, and of course Office 365, in addition to mobile, cloud, and on-premises claims-aware applications. </a:t>
            </a:r>
          </a:p>
          <a:p>
            <a:r>
              <a:rPr lang="en-US" sz="900" kern="1200" dirty="0">
                <a:solidFill>
                  <a:schemeClr val="tx1"/>
                </a:solidFill>
                <a:effectLst/>
                <a:latin typeface="Segoe UI Light" pitchFamily="34" charset="0"/>
                <a:ea typeface="+mn-ea"/>
                <a:cs typeface="+mn-cs"/>
              </a:rPr>
              <a:t>B2B collaboration improves security, as partners manage their own accounts and enterprises can apply security policies to partner identities access. </a:t>
            </a:r>
          </a:p>
          <a:p>
            <a:r>
              <a:rPr lang="en-US" sz="900" kern="1200" dirty="0">
                <a:solidFill>
                  <a:schemeClr val="tx1"/>
                </a:solidFill>
                <a:effectLst/>
                <a:latin typeface="Segoe UI Light" pitchFamily="34" charset="0"/>
                <a:ea typeface="+mn-ea"/>
                <a:cs typeface="+mn-cs"/>
              </a:rPr>
              <a:t>Azure Active Directory B2B collaboration is easy to configure with simplified signup for partners of all sizes even if they don’t have their own Azure AD via an email-verified process. It is also easy to maintain with no external directories or per partner federation configurations. </a:t>
            </a:r>
          </a:p>
          <a:p>
            <a:r>
              <a:rPr lang="en-US" sz="900" kern="1200" dirty="0">
                <a:solidFill>
                  <a:schemeClr val="tx1"/>
                </a:solidFill>
                <a:effectLst/>
                <a:latin typeface="Segoe UI Light" pitchFamily="34" charset="0"/>
                <a:ea typeface="+mn-ea"/>
                <a:cs typeface="+mn-cs"/>
              </a:rPr>
              <a:t>Make your Azure Active Directory the center of your cross-organization collaboration.</a:t>
            </a:r>
          </a:p>
          <a:p>
            <a:r>
              <a:rPr lang="en-US" sz="900" kern="1200" dirty="0">
                <a:solidFill>
                  <a:schemeClr val="tx1"/>
                </a:solidFill>
                <a:effectLst/>
                <a:latin typeface="Segoe UI Light" pitchFamily="34" charset="0"/>
                <a:ea typeface="+mn-ea"/>
                <a:cs typeface="+mn-cs"/>
              </a:rPr>
              <a:t>Azure Active Directory B2B collaboration will be provided at no additional cost with all Azure AD editions.</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Customer</a:t>
            </a:r>
            <a:r>
              <a:rPr lang="en-US" sz="900" kern="1200" baseline="0" dirty="0">
                <a:solidFill>
                  <a:schemeClr val="tx1"/>
                </a:solidFill>
                <a:effectLst/>
                <a:latin typeface="Segoe UI Light" pitchFamily="34" charset="0"/>
                <a:ea typeface="+mn-ea"/>
                <a:cs typeface="+mn-cs"/>
              </a:rPr>
              <a:t> quote : </a:t>
            </a:r>
          </a:p>
          <a:p>
            <a:r>
              <a:rPr lang="en-US" sz="900" kern="1200" dirty="0">
                <a:solidFill>
                  <a:schemeClr val="tx1"/>
                </a:solidFill>
                <a:effectLst/>
                <a:latin typeface="Segoe UI Light" pitchFamily="34" charset="0"/>
                <a:ea typeface="+mn-ea"/>
                <a:cs typeface="+mn-cs"/>
              </a:rPr>
              <a:t>Kodak Alaris, A company that is passionate about using technology to transform organizations and improve people's lives across the planet, in Imaging and information management industry, uses Azure AD B2B collaboration to provide access to shared resources to all their partners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We needed to quickly and cost effectively stand up new IT infrastructure including extranet applications for thousands of business partners. Azure AD B2B provides a simple and secure way for partners, large and small, to use their own credentials to access Kodak Alaris systems. The Azure AD team has been an incredible partner in our re-creation of a more agile and cost-effective hybrid cloud IT infrastructure.”</a:t>
            </a:r>
          </a:p>
          <a:p>
            <a:r>
              <a:rPr lang="en-US" sz="900" kern="1200" dirty="0">
                <a:solidFill>
                  <a:schemeClr val="tx1"/>
                </a:solidFill>
                <a:effectLst/>
                <a:latin typeface="Segoe UI Light" pitchFamily="34" charset="0"/>
                <a:ea typeface="+mn-ea"/>
                <a:cs typeface="+mn-cs"/>
              </a:rPr>
              <a:t>Steven C. </a:t>
            </a:r>
            <a:r>
              <a:rPr lang="en-US" sz="900" kern="1200" dirty="0" err="1">
                <a:solidFill>
                  <a:schemeClr val="tx1"/>
                </a:solidFill>
                <a:effectLst/>
                <a:latin typeface="Segoe UI Light" pitchFamily="34" charset="0"/>
                <a:ea typeface="+mn-ea"/>
                <a:cs typeface="+mn-cs"/>
              </a:rPr>
              <a:t>Braunschweiger</a:t>
            </a:r>
            <a:r>
              <a:rPr lang="en-US" sz="900" kern="1200" dirty="0">
                <a:solidFill>
                  <a:schemeClr val="tx1"/>
                </a:solidFill>
                <a:effectLst/>
                <a:latin typeface="Segoe UI Light" pitchFamily="34" charset="0"/>
                <a:ea typeface="+mn-ea"/>
                <a:cs typeface="+mn-cs"/>
              </a:rPr>
              <a:t>,  Chief Enterprise Architect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a:lnSpc>
                <a:spcPct val="90000"/>
              </a:lnSpc>
            </a:pPr>
            <a:endParaRPr lang="en-US" sz="900" dirty="0">
              <a:solidFill>
                <a:srgbClr val="C00000"/>
              </a:solidFill>
            </a:endParaRPr>
          </a:p>
          <a:p>
            <a:pPr>
              <a:lnSpc>
                <a:spcPct val="90000"/>
              </a:lnSpc>
            </a:pPr>
            <a:endParaRPr lang="en-US" baseline="0" dirty="0"/>
          </a:p>
        </p:txBody>
      </p:sp>
      <p:sp>
        <p:nvSpPr>
          <p:cNvPr id="4" name="Slide Number Placeholder 3"/>
          <p:cNvSpPr>
            <a:spLocks noGrp="1"/>
          </p:cNvSpPr>
          <p:nvPr>
            <p:ph type="sldNum" sz="quarter" idx="10"/>
          </p:nvPr>
        </p:nvSpPr>
        <p:spPr/>
        <p:txBody>
          <a:bodyPr/>
          <a:lstStyle/>
          <a:p>
            <a:pPr defTabSz="932742">
              <a:defRPr/>
            </a:pPr>
            <a:fld id="{4F88038C-AD63-4366-BA13-B1E3A128B480}" type="slidenum">
              <a:rPr lang="en-US" sz="1200" smtClean="0">
                <a:solidFill>
                  <a:prstClr val="black"/>
                </a:solidFill>
                <a:latin typeface="Segoe UI" pitchFamily="34" charset="0"/>
              </a:rPr>
              <a:pPr defTabSz="932742">
                <a:defRPr/>
              </a:pPr>
              <a:t>28</a:t>
            </a:fld>
            <a:endParaRPr lang="en-US" sz="1200">
              <a:solidFill>
                <a:prstClr val="black"/>
              </a:solidFill>
              <a:latin typeface="Segoe UI" pitchFamily="34" charset="0"/>
            </a:endParaRPr>
          </a:p>
        </p:txBody>
      </p:sp>
    </p:spTree>
    <p:extLst>
      <p:ext uri="{BB962C8B-B14F-4D97-AF65-F5344CB8AC3E}">
        <p14:creationId xmlns:p14="http://schemas.microsoft.com/office/powerpoint/2010/main" val="591083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site : http://www.azure.com/azuread-b2c</a:t>
            </a:r>
          </a:p>
          <a:p>
            <a:r>
              <a:rPr lang="en-US" dirty="0"/>
              <a:t>Vision video : aka.ms/aadb2cvideo</a:t>
            </a:r>
          </a:p>
          <a:p>
            <a:r>
              <a:rPr lang="en-US" sz="900" kern="1200" dirty="0">
                <a:solidFill>
                  <a:schemeClr val="tx1"/>
                </a:solidFill>
                <a:effectLst/>
                <a:latin typeface="Segoe UI Light" pitchFamily="34" charset="0"/>
                <a:ea typeface="+mn-ea"/>
                <a:cs typeface="+mn-cs"/>
              </a:rPr>
              <a:t>Pricing page:  </a:t>
            </a:r>
            <a:r>
              <a:rPr lang="en-US" sz="900" u="none" strike="noStrike" kern="1200" dirty="0">
                <a:solidFill>
                  <a:schemeClr val="tx1"/>
                </a:solidFill>
                <a:effectLst/>
                <a:latin typeface="Segoe UI Light" pitchFamily="34" charset="0"/>
                <a:ea typeface="+mn-ea"/>
                <a:cs typeface="+mn-cs"/>
                <a:hlinkClick r:id="rId3"/>
              </a:rPr>
              <a:t>http://azure.microsoft.com/pricing/details/active-directory-b2c/</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Trial page: </a:t>
            </a:r>
            <a:r>
              <a:rPr lang="en-US" sz="900" u="none" strike="noStrike" kern="1200" dirty="0">
                <a:solidFill>
                  <a:schemeClr val="tx1"/>
                </a:solidFill>
                <a:effectLst/>
                <a:latin typeface="Segoe UI Light" pitchFamily="34" charset="0"/>
                <a:ea typeface="+mn-ea"/>
                <a:cs typeface="+mn-cs"/>
                <a:hlinkClick r:id="rId4"/>
              </a:rPr>
              <a:t>http://azure.microsoft.com/trial/get-started-aad-b2c/</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Documentation </a:t>
            </a:r>
            <a:r>
              <a:rPr lang="en-US" sz="900" u="none" strike="noStrike" kern="1200" dirty="0">
                <a:solidFill>
                  <a:schemeClr val="tx1"/>
                </a:solidFill>
                <a:effectLst/>
                <a:latin typeface="Segoe UI Light" pitchFamily="34" charset="0"/>
                <a:ea typeface="+mn-ea"/>
                <a:cs typeface="+mn-cs"/>
                <a:hlinkClick r:id="rId5"/>
              </a:rPr>
              <a:t>http://azure.microsoft.com/documentation/services/active-directory-b2c/</a:t>
            </a:r>
            <a:endParaRPr lang="en-US" sz="900" u="none" strike="noStrike" kern="1200" dirty="0">
              <a:solidFill>
                <a:schemeClr val="tx1"/>
              </a:solidFill>
              <a:effectLst/>
              <a:latin typeface="Segoe UI Light" pitchFamily="34" charset="0"/>
              <a:ea typeface="+mn-ea"/>
              <a:cs typeface="+mn-cs"/>
            </a:endParaRPr>
          </a:p>
          <a:p>
            <a:r>
              <a:rPr lang="en-US" sz="900" u="none" strike="noStrike" kern="1200" dirty="0">
                <a:solidFill>
                  <a:schemeClr val="tx1"/>
                </a:solidFill>
                <a:effectLst/>
                <a:latin typeface="Segoe UI Light" pitchFamily="34" charset="0"/>
                <a:ea typeface="+mn-ea"/>
                <a:cs typeface="+mn-cs"/>
              </a:rPr>
              <a:t>Other videos : https://channel9.msdn.com/Series/Azure-Active-Directory-Videos-Demos?sort=recent </a:t>
            </a:r>
            <a:endParaRPr lang="en-US" dirty="0"/>
          </a:p>
          <a:p>
            <a:endParaRPr lang="en-US" dirty="0"/>
          </a:p>
          <a:p>
            <a:r>
              <a:rPr lang="en-US" dirty="0"/>
              <a:t>There is a dedicated deck to B2C on </a:t>
            </a:r>
            <a:r>
              <a:rPr lang="en-US" dirty="0" err="1"/>
              <a:t>infopedia</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604C144-BB8E-49B5-A67E-956DFCCBAA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4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1456297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433522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186060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 The goal is not</a:t>
            </a:r>
            <a:r>
              <a:rPr lang="en-US" baseline="0" dirty="0"/>
              <a:t> doing a deep dive on authentication protocols but present options and a high level view of what to use when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3060444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2464291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2908894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4087983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Example</a:t>
            </a:r>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940071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[click] Example</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248805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815090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1115777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4035370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78829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3602544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4276752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3621324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3468185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3325556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2191721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1544881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Example</a:t>
            </a:r>
          </a:p>
        </p:txBody>
      </p:sp>
      <p:sp>
        <p:nvSpPr>
          <p:cNvPr id="4" name="Slide Number Placeholder 3"/>
          <p:cNvSpPr>
            <a:spLocks noGrp="1"/>
          </p:cNvSpPr>
          <p:nvPr>
            <p:ph type="sldNum" sz="quarter" idx="10"/>
          </p:nvPr>
        </p:nvSpPr>
        <p:spPr/>
        <p:txBody>
          <a:bodyPr/>
          <a:lstStyle/>
          <a:p>
            <a:fld id="{2C52CFDC-D2D5-4B9F-BA75-89F771E01AEB}" type="slidenum">
              <a:rPr lang="en-US" smtClean="0"/>
              <a:t>63</a:t>
            </a:fld>
            <a:endParaRPr lang="en-US"/>
          </a:p>
        </p:txBody>
      </p:sp>
    </p:spTree>
    <p:extLst>
      <p:ext uri="{BB962C8B-B14F-4D97-AF65-F5344CB8AC3E}">
        <p14:creationId xmlns:p14="http://schemas.microsoft.com/office/powerpoint/2010/main" val="1530044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https://github.com/Azure-Readiness/MicrosoftAzureTrainingKit/tree/master/Demos/Demo-MobileServices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64</a:t>
            </a:fld>
            <a:endParaRPr lang="en-US"/>
          </a:p>
        </p:txBody>
      </p:sp>
    </p:spTree>
    <p:extLst>
      <p:ext uri="{BB962C8B-B14F-4D97-AF65-F5344CB8AC3E}">
        <p14:creationId xmlns:p14="http://schemas.microsoft.com/office/powerpoint/2010/main" val="2228326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65</a:t>
            </a:fld>
            <a:endParaRPr lang="en-US"/>
          </a:p>
        </p:txBody>
      </p:sp>
    </p:spTree>
    <p:extLst>
      <p:ext uri="{BB962C8B-B14F-4D97-AF65-F5344CB8AC3E}">
        <p14:creationId xmlns:p14="http://schemas.microsoft.com/office/powerpoint/2010/main" val="108251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753354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36324051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474167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12239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82884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426519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2536111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4" name="Rectangle 3"/>
          <p:cNvSpPr/>
          <p:nvPr userDrawn="1"/>
        </p:nvSpPr>
        <p:spPr>
          <a:xfrm>
            <a:off x="0" y="182880"/>
            <a:ext cx="12192000" cy="733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7498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5790754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102934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26690725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198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6672050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a:extLst>
              <a:ext uri="{28A0092B-C50C-407E-A947-70E740481C1C}">
                <a14:useLocalDpi xmlns:a14="http://schemas.microsoft.com/office/drawing/2010/main" val="0"/>
              </a:ext>
            </a:extLst>
          </a:blip>
          <a:srcRect l="18812" t="9330" b="22168"/>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9" y="5002886"/>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083504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0247923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32360520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85800"/>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26703278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40671945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4059541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1565769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5717996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5441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751903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135972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951652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30230663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30119923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2265344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38683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4258555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114098"/>
            <a:ext cx="11653523" cy="461665"/>
          </a:xfrm>
        </p:spPr>
        <p:txBody>
          <a:bodyPr>
            <a:spAutoFit/>
          </a:bodyPr>
          <a:lstStyle>
            <a:lvl1pPr marL="0" indent="0">
              <a:buNone/>
              <a:defRPr sz="2000" b="1">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9055494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 id="2147483799" r:id="rId36"/>
    <p:sldLayoutId id="2147483800" r:id="rId37"/>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376903860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7" r:id="rId17"/>
    <p:sldLayoutId id="2147483798" r:id="rId18"/>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1.x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7.emf"/><Relationship Id="rId10" Type="http://schemas.openxmlformats.org/officeDocument/2006/relationships/image" Target="../media/image32.emf"/><Relationship Id="rId4" Type="http://schemas.microsoft.com/office/2007/relationships/hdphoto" Target="../media/hdphoto1.wdp"/><Relationship Id="rId9"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png"/><Relationship Id="rId7"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380.png"/><Relationship Id="rId4" Type="http://schemas.openxmlformats.org/officeDocument/2006/relationships/image" Target="../media/image36.png"/><Relationship Id="rId9"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2.emf"/><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hyperlink" Target="http://video.ch9.ms/ch9/79da/bec2e49e-ce8c-49d0-bc63-fc3cdb3079da/AzureO365Identity_high.mp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video.ch9.ms/ch9/79da/bec2e49e-ce8c-49d0-bc63-fc3cdb3079da/AzureO365Identity_mid.mp4"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hyperlink" Target="http://bit.ly/1TXQRVS" TargetMode="Externa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azure-samples?query=active-directory" TargetMode="Externa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azure-samples?query=active-directory"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hyperlink" Target="http://video.ch9.ms/ch9/79da/bec2e49e-ce8c-49d0-bc63-fc3cdb3079da/AzureO365Identity_high.mp4" TargetMode="External"/><Relationship Id="rId4"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Identity (Azure+O365)</a:t>
            </a:r>
          </a:p>
        </p:txBody>
      </p:sp>
      <p:sp>
        <p:nvSpPr>
          <p:cNvPr id="3" name="Text Placeholder 2"/>
          <p:cNvSpPr>
            <a:spLocks noGrp="1"/>
          </p:cNvSpPr>
          <p:nvPr>
            <p:ph type="body" sz="quarter" idx="10"/>
          </p:nvPr>
        </p:nvSpPr>
        <p:spPr/>
        <p:txBody>
          <a:bodyPr/>
          <a:lstStyle/>
          <a:p>
            <a:r>
              <a:rPr lang="en-US" dirty="0"/>
              <a:t>Bill Hughes</a:t>
            </a:r>
          </a:p>
          <a:p>
            <a:r>
              <a:rPr lang="en-US" dirty="0"/>
              <a:t>Concurrency</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9475" y="838200"/>
            <a:ext cx="5353050" cy="5181600"/>
          </a:xfrm>
          <a:prstGeom prst="rect">
            <a:avLst/>
          </a:prstGeom>
        </p:spPr>
      </p:pic>
      <p:pic>
        <p:nvPicPr>
          <p:cNvPr id="3" name="Picture 2"/>
          <p:cNvPicPr>
            <a:picLocks noChangeAspect="1"/>
          </p:cNvPicPr>
          <p:nvPr/>
        </p:nvPicPr>
        <p:blipFill>
          <a:blip r:embed="rId3"/>
          <a:stretch>
            <a:fillRect/>
          </a:stretch>
        </p:blipFill>
        <p:spPr>
          <a:xfrm>
            <a:off x="5791200" y="4181475"/>
            <a:ext cx="2981325" cy="1838325"/>
          </a:xfrm>
          <a:prstGeom prst="rect">
            <a:avLst/>
          </a:prstGeom>
        </p:spPr>
      </p:pic>
    </p:spTree>
    <p:extLst>
      <p:ext uri="{BB962C8B-B14F-4D97-AF65-F5344CB8AC3E}">
        <p14:creationId xmlns:p14="http://schemas.microsoft.com/office/powerpoint/2010/main" val="353061872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3550" y="1195387"/>
            <a:ext cx="8724900" cy="4467225"/>
          </a:xfrm>
          <a:prstGeom prst="rect">
            <a:avLst/>
          </a:prstGeom>
        </p:spPr>
      </p:pic>
    </p:spTree>
    <p:extLst>
      <p:ext uri="{BB962C8B-B14F-4D97-AF65-F5344CB8AC3E}">
        <p14:creationId xmlns:p14="http://schemas.microsoft.com/office/powerpoint/2010/main" val="83098585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33787" y="466725"/>
            <a:ext cx="4924425" cy="5924550"/>
          </a:xfrm>
          <a:prstGeom prst="rect">
            <a:avLst/>
          </a:prstGeom>
        </p:spPr>
      </p:pic>
    </p:spTree>
    <p:extLst>
      <p:ext uri="{BB962C8B-B14F-4D97-AF65-F5344CB8AC3E}">
        <p14:creationId xmlns:p14="http://schemas.microsoft.com/office/powerpoint/2010/main" val="267587665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0750" y="866775"/>
            <a:ext cx="7810500" cy="5124450"/>
          </a:xfrm>
          <a:prstGeom prst="rect">
            <a:avLst/>
          </a:prstGeom>
        </p:spPr>
      </p:pic>
    </p:spTree>
    <p:extLst>
      <p:ext uri="{BB962C8B-B14F-4D97-AF65-F5344CB8AC3E}">
        <p14:creationId xmlns:p14="http://schemas.microsoft.com/office/powerpoint/2010/main" val="369630569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9112" y="909637"/>
            <a:ext cx="11153775" cy="5038725"/>
          </a:xfrm>
          <a:prstGeom prst="rect">
            <a:avLst/>
          </a:prstGeom>
        </p:spPr>
      </p:pic>
    </p:spTree>
    <p:extLst>
      <p:ext uri="{BB962C8B-B14F-4D97-AF65-F5344CB8AC3E}">
        <p14:creationId xmlns:p14="http://schemas.microsoft.com/office/powerpoint/2010/main" val="6944697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2012" y="709612"/>
            <a:ext cx="10467975" cy="5438775"/>
          </a:xfrm>
          <a:prstGeom prst="rect">
            <a:avLst/>
          </a:prstGeom>
        </p:spPr>
      </p:pic>
    </p:spTree>
    <p:extLst>
      <p:ext uri="{BB962C8B-B14F-4D97-AF65-F5344CB8AC3E}">
        <p14:creationId xmlns:p14="http://schemas.microsoft.com/office/powerpoint/2010/main" val="38216879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280987"/>
            <a:ext cx="10668000" cy="6296025"/>
          </a:xfrm>
          <a:prstGeom prst="rect">
            <a:avLst/>
          </a:prstGeom>
        </p:spPr>
      </p:pic>
    </p:spTree>
    <p:extLst>
      <p:ext uri="{BB962C8B-B14F-4D97-AF65-F5344CB8AC3E}">
        <p14:creationId xmlns:p14="http://schemas.microsoft.com/office/powerpoint/2010/main" val="143513010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0675" y="1181100"/>
            <a:ext cx="9010650" cy="4495800"/>
          </a:xfrm>
          <a:prstGeom prst="rect">
            <a:avLst/>
          </a:prstGeom>
        </p:spPr>
      </p:pic>
    </p:spTree>
    <p:extLst>
      <p:ext uri="{BB962C8B-B14F-4D97-AF65-F5344CB8AC3E}">
        <p14:creationId xmlns:p14="http://schemas.microsoft.com/office/powerpoint/2010/main" val="234303281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57288" y="2243138"/>
            <a:ext cx="11034712" cy="2387600"/>
          </a:xfrm>
          <a:prstGeom prst="rect">
            <a:avLst/>
          </a:prstGeom>
        </p:spPr>
        <p:txBody>
          <a:bodyPr/>
          <a:lstStyle/>
          <a:p>
            <a:r>
              <a:rPr lang="en-US" sz="13800" dirty="0">
                <a:solidFill>
                  <a:schemeClr val="bg1"/>
                </a:solidFill>
              </a:rPr>
              <a:t>A better cloud</a:t>
            </a:r>
          </a:p>
        </p:txBody>
      </p:sp>
      <p:grpSp>
        <p:nvGrpSpPr>
          <p:cNvPr id="12" name="Group 100"/>
          <p:cNvGrpSpPr>
            <a:grpSpLocks noChangeAspect="1"/>
          </p:cNvGrpSpPr>
          <p:nvPr/>
        </p:nvGrpSpPr>
        <p:grpSpPr bwMode="auto">
          <a:xfrm>
            <a:off x="1180333" y="6634715"/>
            <a:ext cx="4216277" cy="2813161"/>
            <a:chOff x="357" y="505"/>
            <a:chExt cx="6085" cy="4060"/>
          </a:xfrm>
        </p:grpSpPr>
        <p:sp>
          <p:nvSpPr>
            <p:cNvPr id="13" name="AutoShape 99"/>
            <p:cNvSpPr>
              <a:spLocks noChangeAspect="1" noChangeArrowheads="1" noTextEdit="1"/>
            </p:cNvSpPr>
            <p:nvPr/>
          </p:nvSpPr>
          <p:spPr bwMode="auto">
            <a:xfrm>
              <a:off x="357" y="505"/>
              <a:ext cx="6085"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1"/>
            <p:cNvSpPr>
              <a:spLocks/>
            </p:cNvSpPr>
            <p:nvPr/>
          </p:nvSpPr>
          <p:spPr bwMode="auto">
            <a:xfrm>
              <a:off x="4911" y="1633"/>
              <a:ext cx="493" cy="321"/>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2"/>
            <p:cNvSpPr>
              <a:spLocks/>
            </p:cNvSpPr>
            <p:nvPr/>
          </p:nvSpPr>
          <p:spPr bwMode="auto">
            <a:xfrm>
              <a:off x="3340" y="3222"/>
              <a:ext cx="930" cy="786"/>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3"/>
            <p:cNvSpPr>
              <a:spLocks/>
            </p:cNvSpPr>
            <p:nvPr/>
          </p:nvSpPr>
          <p:spPr bwMode="auto">
            <a:xfrm>
              <a:off x="3829" y="3222"/>
              <a:ext cx="930" cy="786"/>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4"/>
            <p:cNvSpPr>
              <a:spLocks/>
            </p:cNvSpPr>
            <p:nvPr/>
          </p:nvSpPr>
          <p:spPr bwMode="auto">
            <a:xfrm>
              <a:off x="1357" y="1633"/>
              <a:ext cx="490" cy="321"/>
            </a:xfrm>
            <a:custGeom>
              <a:avLst/>
              <a:gdLst>
                <a:gd name="T0" fmla="*/ 117 w 139"/>
                <a:gd name="T1" fmla="*/ 40 h 91"/>
                <a:gd name="T2" fmla="*/ 117 w 139"/>
                <a:gd name="T3" fmla="*/ 38 h 91"/>
                <a:gd name="T4" fmla="*/ 79 w 139"/>
                <a:gd name="T5" fmla="*/ 0 h 91"/>
                <a:gd name="T6" fmla="*/ 47 w 139"/>
                <a:gd name="T7" fmla="*/ 17 h 91"/>
                <a:gd name="T8" fmla="*/ 36 w 139"/>
                <a:gd name="T9" fmla="*/ 14 h 91"/>
                <a:gd name="T10" fmla="*/ 24 w 139"/>
                <a:gd name="T11" fmla="*/ 18 h 91"/>
                <a:gd name="T12" fmla="*/ 14 w 139"/>
                <a:gd name="T13" fmla="*/ 36 h 91"/>
                <a:gd name="T14" fmla="*/ 0 w 139"/>
                <a:gd name="T15" fmla="*/ 61 h 91"/>
                <a:gd name="T16" fmla="*/ 27 w 139"/>
                <a:gd name="T17" fmla="*/ 91 h 91"/>
                <a:gd name="T18" fmla="*/ 30 w 139"/>
                <a:gd name="T19" fmla="*/ 91 h 91"/>
                <a:gd name="T20" fmla="*/ 33 w 139"/>
                <a:gd name="T21" fmla="*/ 91 h 91"/>
                <a:gd name="T22" fmla="*/ 96 w 139"/>
                <a:gd name="T23" fmla="*/ 91 h 91"/>
                <a:gd name="T24" fmla="*/ 97 w 139"/>
                <a:gd name="T25" fmla="*/ 91 h 91"/>
                <a:gd name="T26" fmla="*/ 99 w 139"/>
                <a:gd name="T27" fmla="*/ 91 h 91"/>
                <a:gd name="T28" fmla="*/ 103 w 139"/>
                <a:gd name="T29" fmla="*/ 91 h 91"/>
                <a:gd name="T30" fmla="*/ 113 w 139"/>
                <a:gd name="T31" fmla="*/ 91 h 91"/>
                <a:gd name="T32" fmla="*/ 139 w 139"/>
                <a:gd name="T33" fmla="*/ 66 h 91"/>
                <a:gd name="T34" fmla="*/ 117 w 139"/>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91">
                  <a:moveTo>
                    <a:pt x="117" y="40"/>
                  </a:moveTo>
                  <a:cubicBezTo>
                    <a:pt x="117" y="39"/>
                    <a:pt x="117" y="39"/>
                    <a:pt x="117" y="38"/>
                  </a:cubicBezTo>
                  <a:cubicBezTo>
                    <a:pt x="117" y="17"/>
                    <a:pt x="100" y="0"/>
                    <a:pt x="79" y="0"/>
                  </a:cubicBezTo>
                  <a:cubicBezTo>
                    <a:pt x="65" y="0"/>
                    <a:pt x="53" y="7"/>
                    <a:pt x="47" y="17"/>
                  </a:cubicBezTo>
                  <a:cubicBezTo>
                    <a:pt x="43" y="15"/>
                    <a:pt x="40" y="14"/>
                    <a:pt x="36" y="14"/>
                  </a:cubicBezTo>
                  <a:cubicBezTo>
                    <a:pt x="31" y="14"/>
                    <a:pt x="27" y="15"/>
                    <a:pt x="24" y="18"/>
                  </a:cubicBezTo>
                  <a:cubicBezTo>
                    <a:pt x="18" y="22"/>
                    <a:pt x="14" y="28"/>
                    <a:pt x="14" y="36"/>
                  </a:cubicBezTo>
                  <a:cubicBezTo>
                    <a:pt x="6" y="41"/>
                    <a:pt x="0" y="51"/>
                    <a:pt x="0" y="61"/>
                  </a:cubicBezTo>
                  <a:cubicBezTo>
                    <a:pt x="0" y="77"/>
                    <a:pt x="12" y="90"/>
                    <a:pt x="27" y="91"/>
                  </a:cubicBezTo>
                  <a:cubicBezTo>
                    <a:pt x="28" y="91"/>
                    <a:pt x="29" y="91"/>
                    <a:pt x="30" y="91"/>
                  </a:cubicBezTo>
                  <a:cubicBezTo>
                    <a:pt x="31" y="91"/>
                    <a:pt x="32" y="91"/>
                    <a:pt x="33" y="91"/>
                  </a:cubicBezTo>
                  <a:cubicBezTo>
                    <a:pt x="47" y="91"/>
                    <a:pt x="80" y="91"/>
                    <a:pt x="96" y="91"/>
                  </a:cubicBezTo>
                  <a:cubicBezTo>
                    <a:pt x="97" y="91"/>
                    <a:pt x="97" y="91"/>
                    <a:pt x="97" y="91"/>
                  </a:cubicBezTo>
                  <a:cubicBezTo>
                    <a:pt x="99" y="91"/>
                    <a:pt x="99" y="91"/>
                    <a:pt x="99" y="91"/>
                  </a:cubicBezTo>
                  <a:cubicBezTo>
                    <a:pt x="100" y="91"/>
                    <a:pt x="102" y="91"/>
                    <a:pt x="103" y="91"/>
                  </a:cubicBezTo>
                  <a:cubicBezTo>
                    <a:pt x="113" y="91"/>
                    <a:pt x="113" y="91"/>
                    <a:pt x="113" y="91"/>
                  </a:cubicBezTo>
                  <a:cubicBezTo>
                    <a:pt x="128" y="91"/>
                    <a:pt x="139" y="80"/>
                    <a:pt x="139" y="66"/>
                  </a:cubicBezTo>
                  <a:cubicBezTo>
                    <a:pt x="139" y="53"/>
                    <a:pt x="130" y="42"/>
                    <a:pt x="117"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5"/>
            <p:cNvSpPr>
              <a:spLocks noChangeArrowheads="1"/>
            </p:cNvSpPr>
            <p:nvPr/>
          </p:nvSpPr>
          <p:spPr bwMode="auto">
            <a:xfrm>
              <a:off x="2748" y="2948"/>
              <a:ext cx="842" cy="10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06"/>
            <p:cNvSpPr>
              <a:spLocks noChangeArrowheads="1"/>
            </p:cNvSpPr>
            <p:nvPr/>
          </p:nvSpPr>
          <p:spPr bwMode="auto">
            <a:xfrm>
              <a:off x="2706" y="2916"/>
              <a:ext cx="926" cy="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7"/>
            <p:cNvSpPr>
              <a:spLocks noChangeArrowheads="1"/>
            </p:cNvSpPr>
            <p:nvPr/>
          </p:nvSpPr>
          <p:spPr bwMode="auto">
            <a:xfrm>
              <a:off x="2826" y="304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08"/>
            <p:cNvSpPr>
              <a:spLocks noChangeArrowheads="1"/>
            </p:cNvSpPr>
            <p:nvPr/>
          </p:nvSpPr>
          <p:spPr bwMode="auto">
            <a:xfrm>
              <a:off x="2826" y="3043"/>
              <a:ext cx="109" cy="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09"/>
            <p:cNvSpPr>
              <a:spLocks noChangeArrowheads="1"/>
            </p:cNvSpPr>
            <p:nvPr/>
          </p:nvSpPr>
          <p:spPr bwMode="auto">
            <a:xfrm>
              <a:off x="3016" y="304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10"/>
            <p:cNvSpPr>
              <a:spLocks noChangeArrowheads="1"/>
            </p:cNvSpPr>
            <p:nvPr/>
          </p:nvSpPr>
          <p:spPr bwMode="auto">
            <a:xfrm>
              <a:off x="3206" y="3043"/>
              <a:ext cx="113"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11"/>
            <p:cNvSpPr>
              <a:spLocks noChangeArrowheads="1"/>
            </p:cNvSpPr>
            <p:nvPr/>
          </p:nvSpPr>
          <p:spPr bwMode="auto">
            <a:xfrm>
              <a:off x="3016" y="3793"/>
              <a:ext cx="109" cy="21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12"/>
            <p:cNvSpPr>
              <a:spLocks noChangeArrowheads="1"/>
            </p:cNvSpPr>
            <p:nvPr/>
          </p:nvSpPr>
          <p:spPr bwMode="auto">
            <a:xfrm>
              <a:off x="3206" y="3793"/>
              <a:ext cx="113" cy="21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3"/>
            <p:cNvSpPr>
              <a:spLocks noChangeArrowheads="1"/>
            </p:cNvSpPr>
            <p:nvPr/>
          </p:nvSpPr>
          <p:spPr bwMode="auto">
            <a:xfrm>
              <a:off x="3400" y="304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4"/>
            <p:cNvSpPr>
              <a:spLocks noChangeArrowheads="1"/>
            </p:cNvSpPr>
            <p:nvPr/>
          </p:nvSpPr>
          <p:spPr bwMode="auto">
            <a:xfrm>
              <a:off x="2826" y="3233"/>
              <a:ext cx="109"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15"/>
            <p:cNvSpPr>
              <a:spLocks noChangeArrowheads="1"/>
            </p:cNvSpPr>
            <p:nvPr/>
          </p:nvSpPr>
          <p:spPr bwMode="auto">
            <a:xfrm>
              <a:off x="3016" y="323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16"/>
            <p:cNvSpPr>
              <a:spLocks noChangeArrowheads="1"/>
            </p:cNvSpPr>
            <p:nvPr/>
          </p:nvSpPr>
          <p:spPr bwMode="auto">
            <a:xfrm>
              <a:off x="3206" y="3233"/>
              <a:ext cx="113"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17"/>
            <p:cNvSpPr>
              <a:spLocks noChangeArrowheads="1"/>
            </p:cNvSpPr>
            <p:nvPr/>
          </p:nvSpPr>
          <p:spPr bwMode="auto">
            <a:xfrm>
              <a:off x="3400" y="323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18"/>
            <p:cNvSpPr>
              <a:spLocks noChangeArrowheads="1"/>
            </p:cNvSpPr>
            <p:nvPr/>
          </p:nvSpPr>
          <p:spPr bwMode="auto">
            <a:xfrm>
              <a:off x="2826"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19"/>
            <p:cNvSpPr>
              <a:spLocks noChangeArrowheads="1"/>
            </p:cNvSpPr>
            <p:nvPr/>
          </p:nvSpPr>
          <p:spPr bwMode="auto">
            <a:xfrm>
              <a:off x="3016" y="342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20"/>
            <p:cNvSpPr>
              <a:spLocks noChangeArrowheads="1"/>
            </p:cNvSpPr>
            <p:nvPr/>
          </p:nvSpPr>
          <p:spPr bwMode="auto">
            <a:xfrm>
              <a:off x="3206" y="3427"/>
              <a:ext cx="113"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21"/>
            <p:cNvSpPr>
              <a:spLocks noChangeArrowheads="1"/>
            </p:cNvSpPr>
            <p:nvPr/>
          </p:nvSpPr>
          <p:spPr bwMode="auto">
            <a:xfrm>
              <a:off x="3400"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22"/>
            <p:cNvSpPr>
              <a:spLocks noChangeArrowheads="1"/>
            </p:cNvSpPr>
            <p:nvPr/>
          </p:nvSpPr>
          <p:spPr bwMode="auto">
            <a:xfrm>
              <a:off x="2826" y="3617"/>
              <a:ext cx="109"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23"/>
            <p:cNvSpPr>
              <a:spLocks noChangeArrowheads="1"/>
            </p:cNvSpPr>
            <p:nvPr/>
          </p:nvSpPr>
          <p:spPr bwMode="auto">
            <a:xfrm>
              <a:off x="3016" y="361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24"/>
            <p:cNvSpPr>
              <a:spLocks noChangeArrowheads="1"/>
            </p:cNvSpPr>
            <p:nvPr/>
          </p:nvSpPr>
          <p:spPr bwMode="auto">
            <a:xfrm>
              <a:off x="3206" y="3617"/>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25"/>
            <p:cNvSpPr>
              <a:spLocks noChangeArrowheads="1"/>
            </p:cNvSpPr>
            <p:nvPr/>
          </p:nvSpPr>
          <p:spPr bwMode="auto">
            <a:xfrm>
              <a:off x="3400" y="3617"/>
              <a:ext cx="109"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26"/>
            <p:cNvSpPr>
              <a:spLocks noChangeArrowheads="1"/>
            </p:cNvSpPr>
            <p:nvPr/>
          </p:nvSpPr>
          <p:spPr bwMode="auto">
            <a:xfrm>
              <a:off x="2826" y="3427"/>
              <a:ext cx="109" cy="5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27"/>
            <p:cNvSpPr>
              <a:spLocks noChangeArrowheads="1"/>
            </p:cNvSpPr>
            <p:nvPr/>
          </p:nvSpPr>
          <p:spPr bwMode="auto">
            <a:xfrm>
              <a:off x="3400" y="3427"/>
              <a:ext cx="109" cy="5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28"/>
            <p:cNvSpPr>
              <a:spLocks noChangeArrowheads="1"/>
            </p:cNvSpPr>
            <p:nvPr/>
          </p:nvSpPr>
          <p:spPr bwMode="auto">
            <a:xfrm>
              <a:off x="3400" y="3233"/>
              <a:ext cx="109" cy="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29"/>
            <p:cNvSpPr>
              <a:spLocks noChangeArrowheads="1"/>
            </p:cNvSpPr>
            <p:nvPr/>
          </p:nvSpPr>
          <p:spPr bwMode="auto">
            <a:xfrm>
              <a:off x="1537" y="3956"/>
              <a:ext cx="1211"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30"/>
            <p:cNvSpPr>
              <a:spLocks noChangeArrowheads="1"/>
            </p:cNvSpPr>
            <p:nvPr/>
          </p:nvSpPr>
          <p:spPr bwMode="auto">
            <a:xfrm>
              <a:off x="2203" y="3772"/>
              <a:ext cx="49" cy="1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131"/>
            <p:cNvSpPr>
              <a:spLocks noChangeArrowheads="1"/>
            </p:cNvSpPr>
            <p:nvPr/>
          </p:nvSpPr>
          <p:spPr bwMode="auto">
            <a:xfrm>
              <a:off x="2104" y="3610"/>
              <a:ext cx="243" cy="24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132"/>
            <p:cNvSpPr>
              <a:spLocks noChangeArrowheads="1"/>
            </p:cNvSpPr>
            <p:nvPr/>
          </p:nvSpPr>
          <p:spPr bwMode="auto">
            <a:xfrm>
              <a:off x="2136" y="3487"/>
              <a:ext cx="179" cy="17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33"/>
            <p:cNvSpPr>
              <a:spLocks noChangeArrowheads="1"/>
            </p:cNvSpPr>
            <p:nvPr/>
          </p:nvSpPr>
          <p:spPr bwMode="auto">
            <a:xfrm>
              <a:off x="2519" y="3772"/>
              <a:ext cx="50" cy="1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134"/>
            <p:cNvSpPr>
              <a:spLocks noChangeArrowheads="1"/>
            </p:cNvSpPr>
            <p:nvPr/>
          </p:nvSpPr>
          <p:spPr bwMode="auto">
            <a:xfrm>
              <a:off x="2421" y="3610"/>
              <a:ext cx="243" cy="24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135"/>
            <p:cNvSpPr>
              <a:spLocks noChangeArrowheads="1"/>
            </p:cNvSpPr>
            <p:nvPr/>
          </p:nvSpPr>
          <p:spPr bwMode="auto">
            <a:xfrm>
              <a:off x="2453" y="3487"/>
              <a:ext cx="179" cy="17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36"/>
            <p:cNvSpPr>
              <a:spLocks noChangeArrowheads="1"/>
            </p:cNvSpPr>
            <p:nvPr/>
          </p:nvSpPr>
          <p:spPr bwMode="auto">
            <a:xfrm>
              <a:off x="3125" y="2782"/>
              <a:ext cx="328" cy="1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37"/>
            <p:cNvSpPr>
              <a:spLocks noChangeArrowheads="1"/>
            </p:cNvSpPr>
            <p:nvPr/>
          </p:nvSpPr>
          <p:spPr bwMode="auto">
            <a:xfrm>
              <a:off x="4812" y="3335"/>
              <a:ext cx="768" cy="67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38"/>
            <p:cNvSpPr>
              <a:spLocks noChangeArrowheads="1"/>
            </p:cNvSpPr>
            <p:nvPr/>
          </p:nvSpPr>
          <p:spPr bwMode="auto">
            <a:xfrm>
              <a:off x="4770" y="3304"/>
              <a:ext cx="810" cy="3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39"/>
            <p:cNvSpPr>
              <a:spLocks noChangeArrowheads="1"/>
            </p:cNvSpPr>
            <p:nvPr/>
          </p:nvSpPr>
          <p:spPr bwMode="auto">
            <a:xfrm>
              <a:off x="5080" y="3793"/>
              <a:ext cx="112" cy="21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40"/>
            <p:cNvSpPr>
              <a:spLocks noChangeArrowheads="1"/>
            </p:cNvSpPr>
            <p:nvPr/>
          </p:nvSpPr>
          <p:spPr bwMode="auto">
            <a:xfrm>
              <a:off x="5270" y="3793"/>
              <a:ext cx="112" cy="21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41"/>
            <p:cNvSpPr>
              <a:spLocks noChangeArrowheads="1"/>
            </p:cNvSpPr>
            <p:nvPr/>
          </p:nvSpPr>
          <p:spPr bwMode="auto">
            <a:xfrm>
              <a:off x="4889" y="3427"/>
              <a:ext cx="110"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42"/>
            <p:cNvSpPr>
              <a:spLocks noChangeArrowheads="1"/>
            </p:cNvSpPr>
            <p:nvPr/>
          </p:nvSpPr>
          <p:spPr bwMode="auto">
            <a:xfrm>
              <a:off x="5080" y="342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43"/>
            <p:cNvSpPr>
              <a:spLocks noChangeArrowheads="1"/>
            </p:cNvSpPr>
            <p:nvPr/>
          </p:nvSpPr>
          <p:spPr bwMode="auto">
            <a:xfrm>
              <a:off x="5270" y="3427"/>
              <a:ext cx="112"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44"/>
            <p:cNvSpPr>
              <a:spLocks noChangeArrowheads="1"/>
            </p:cNvSpPr>
            <p:nvPr/>
          </p:nvSpPr>
          <p:spPr bwMode="auto">
            <a:xfrm>
              <a:off x="5463" y="3427"/>
              <a:ext cx="110"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145"/>
            <p:cNvSpPr>
              <a:spLocks noChangeArrowheads="1"/>
            </p:cNvSpPr>
            <p:nvPr/>
          </p:nvSpPr>
          <p:spPr bwMode="auto">
            <a:xfrm>
              <a:off x="4889" y="3617"/>
              <a:ext cx="110"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46"/>
            <p:cNvSpPr>
              <a:spLocks noChangeArrowheads="1"/>
            </p:cNvSpPr>
            <p:nvPr/>
          </p:nvSpPr>
          <p:spPr bwMode="auto">
            <a:xfrm>
              <a:off x="5080" y="361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47"/>
            <p:cNvSpPr>
              <a:spLocks noChangeArrowheads="1"/>
            </p:cNvSpPr>
            <p:nvPr/>
          </p:nvSpPr>
          <p:spPr bwMode="auto">
            <a:xfrm>
              <a:off x="5270" y="361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48"/>
            <p:cNvSpPr>
              <a:spLocks noChangeArrowheads="1"/>
            </p:cNvSpPr>
            <p:nvPr/>
          </p:nvSpPr>
          <p:spPr bwMode="auto">
            <a:xfrm>
              <a:off x="5463" y="3617"/>
              <a:ext cx="110"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49"/>
            <p:cNvSpPr>
              <a:spLocks noChangeArrowheads="1"/>
            </p:cNvSpPr>
            <p:nvPr/>
          </p:nvSpPr>
          <p:spPr bwMode="auto">
            <a:xfrm>
              <a:off x="4889" y="3427"/>
              <a:ext cx="110" cy="5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0"/>
            <p:cNvSpPr>
              <a:spLocks noChangeArrowheads="1"/>
            </p:cNvSpPr>
            <p:nvPr/>
          </p:nvSpPr>
          <p:spPr bwMode="auto">
            <a:xfrm>
              <a:off x="5463" y="3427"/>
              <a:ext cx="110" cy="5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1"/>
            <p:cNvSpPr>
              <a:spLocks noChangeArrowheads="1"/>
            </p:cNvSpPr>
            <p:nvPr/>
          </p:nvSpPr>
          <p:spPr bwMode="auto">
            <a:xfrm>
              <a:off x="5192" y="3170"/>
              <a:ext cx="324" cy="1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152"/>
            <p:cNvSpPr>
              <a:spLocks noChangeArrowheads="1"/>
            </p:cNvSpPr>
            <p:nvPr/>
          </p:nvSpPr>
          <p:spPr bwMode="auto">
            <a:xfrm>
              <a:off x="3780" y="2570"/>
              <a:ext cx="842" cy="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53"/>
            <p:cNvSpPr>
              <a:spLocks noChangeArrowheads="1"/>
            </p:cNvSpPr>
            <p:nvPr/>
          </p:nvSpPr>
          <p:spPr bwMode="auto">
            <a:xfrm>
              <a:off x="3738" y="2535"/>
              <a:ext cx="926" cy="3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154"/>
            <p:cNvSpPr>
              <a:spLocks noChangeArrowheads="1"/>
            </p:cNvSpPr>
            <p:nvPr/>
          </p:nvSpPr>
          <p:spPr bwMode="auto">
            <a:xfrm>
              <a:off x="3858" y="304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155"/>
            <p:cNvSpPr>
              <a:spLocks noChangeArrowheads="1"/>
            </p:cNvSpPr>
            <p:nvPr/>
          </p:nvSpPr>
          <p:spPr bwMode="auto">
            <a:xfrm>
              <a:off x="3858" y="3043"/>
              <a:ext cx="109"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56"/>
            <p:cNvSpPr>
              <a:spLocks noChangeArrowheads="1"/>
            </p:cNvSpPr>
            <p:nvPr/>
          </p:nvSpPr>
          <p:spPr bwMode="auto">
            <a:xfrm>
              <a:off x="4048" y="304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57"/>
            <p:cNvSpPr>
              <a:spLocks noChangeArrowheads="1"/>
            </p:cNvSpPr>
            <p:nvPr/>
          </p:nvSpPr>
          <p:spPr bwMode="auto">
            <a:xfrm>
              <a:off x="4238" y="3043"/>
              <a:ext cx="113"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58"/>
            <p:cNvSpPr>
              <a:spLocks noChangeArrowheads="1"/>
            </p:cNvSpPr>
            <p:nvPr/>
          </p:nvSpPr>
          <p:spPr bwMode="auto">
            <a:xfrm>
              <a:off x="4048" y="3793"/>
              <a:ext cx="109" cy="2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59"/>
            <p:cNvSpPr>
              <a:spLocks noChangeArrowheads="1"/>
            </p:cNvSpPr>
            <p:nvPr/>
          </p:nvSpPr>
          <p:spPr bwMode="auto">
            <a:xfrm>
              <a:off x="4238" y="3793"/>
              <a:ext cx="113" cy="2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60"/>
            <p:cNvSpPr>
              <a:spLocks noChangeArrowheads="1"/>
            </p:cNvSpPr>
            <p:nvPr/>
          </p:nvSpPr>
          <p:spPr bwMode="auto">
            <a:xfrm>
              <a:off x="4432" y="304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61"/>
            <p:cNvSpPr>
              <a:spLocks noChangeArrowheads="1"/>
            </p:cNvSpPr>
            <p:nvPr/>
          </p:nvSpPr>
          <p:spPr bwMode="auto">
            <a:xfrm>
              <a:off x="3858" y="3233"/>
              <a:ext cx="109"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2"/>
            <p:cNvSpPr>
              <a:spLocks noChangeArrowheads="1"/>
            </p:cNvSpPr>
            <p:nvPr/>
          </p:nvSpPr>
          <p:spPr bwMode="auto">
            <a:xfrm>
              <a:off x="4048" y="323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3"/>
            <p:cNvSpPr>
              <a:spLocks noChangeArrowheads="1"/>
            </p:cNvSpPr>
            <p:nvPr/>
          </p:nvSpPr>
          <p:spPr bwMode="auto">
            <a:xfrm>
              <a:off x="4238" y="3233"/>
              <a:ext cx="113"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64"/>
            <p:cNvSpPr>
              <a:spLocks noChangeArrowheads="1"/>
            </p:cNvSpPr>
            <p:nvPr/>
          </p:nvSpPr>
          <p:spPr bwMode="auto">
            <a:xfrm>
              <a:off x="4432" y="323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65"/>
            <p:cNvSpPr>
              <a:spLocks noChangeArrowheads="1"/>
            </p:cNvSpPr>
            <p:nvPr/>
          </p:nvSpPr>
          <p:spPr bwMode="auto">
            <a:xfrm>
              <a:off x="3858"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66"/>
            <p:cNvSpPr>
              <a:spLocks noChangeArrowheads="1"/>
            </p:cNvSpPr>
            <p:nvPr/>
          </p:nvSpPr>
          <p:spPr bwMode="auto">
            <a:xfrm>
              <a:off x="4048" y="342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67"/>
            <p:cNvSpPr>
              <a:spLocks noChangeArrowheads="1"/>
            </p:cNvSpPr>
            <p:nvPr/>
          </p:nvSpPr>
          <p:spPr bwMode="auto">
            <a:xfrm>
              <a:off x="4238" y="3427"/>
              <a:ext cx="113"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68"/>
            <p:cNvSpPr>
              <a:spLocks noChangeArrowheads="1"/>
            </p:cNvSpPr>
            <p:nvPr/>
          </p:nvSpPr>
          <p:spPr bwMode="auto">
            <a:xfrm>
              <a:off x="4432"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69"/>
            <p:cNvSpPr>
              <a:spLocks noChangeArrowheads="1"/>
            </p:cNvSpPr>
            <p:nvPr/>
          </p:nvSpPr>
          <p:spPr bwMode="auto">
            <a:xfrm>
              <a:off x="3858"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70"/>
            <p:cNvSpPr>
              <a:spLocks noChangeArrowheads="1"/>
            </p:cNvSpPr>
            <p:nvPr/>
          </p:nvSpPr>
          <p:spPr bwMode="auto">
            <a:xfrm>
              <a:off x="4048"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71"/>
            <p:cNvSpPr>
              <a:spLocks noChangeArrowheads="1"/>
            </p:cNvSpPr>
            <p:nvPr/>
          </p:nvSpPr>
          <p:spPr bwMode="auto">
            <a:xfrm>
              <a:off x="4238" y="3617"/>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72"/>
            <p:cNvSpPr>
              <a:spLocks noChangeArrowheads="1"/>
            </p:cNvSpPr>
            <p:nvPr/>
          </p:nvSpPr>
          <p:spPr bwMode="auto">
            <a:xfrm>
              <a:off x="4432"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73"/>
            <p:cNvSpPr>
              <a:spLocks noChangeArrowheads="1"/>
            </p:cNvSpPr>
            <p:nvPr/>
          </p:nvSpPr>
          <p:spPr bwMode="auto">
            <a:xfrm>
              <a:off x="3858" y="3427"/>
              <a:ext cx="109" cy="5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74"/>
            <p:cNvSpPr>
              <a:spLocks noChangeArrowheads="1"/>
            </p:cNvSpPr>
            <p:nvPr/>
          </p:nvSpPr>
          <p:spPr bwMode="auto">
            <a:xfrm>
              <a:off x="4432" y="3427"/>
              <a:ext cx="109" cy="5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75"/>
            <p:cNvSpPr>
              <a:spLocks noChangeArrowheads="1"/>
            </p:cNvSpPr>
            <p:nvPr/>
          </p:nvSpPr>
          <p:spPr bwMode="auto">
            <a:xfrm>
              <a:off x="4432" y="3233"/>
              <a:ext cx="109"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76"/>
            <p:cNvSpPr>
              <a:spLocks noChangeArrowheads="1"/>
            </p:cNvSpPr>
            <p:nvPr/>
          </p:nvSpPr>
          <p:spPr bwMode="auto">
            <a:xfrm>
              <a:off x="3858" y="2662"/>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77"/>
            <p:cNvSpPr>
              <a:spLocks noChangeArrowheads="1"/>
            </p:cNvSpPr>
            <p:nvPr/>
          </p:nvSpPr>
          <p:spPr bwMode="auto">
            <a:xfrm>
              <a:off x="3858" y="2662"/>
              <a:ext cx="109" cy="5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78"/>
            <p:cNvSpPr>
              <a:spLocks noChangeArrowheads="1"/>
            </p:cNvSpPr>
            <p:nvPr/>
          </p:nvSpPr>
          <p:spPr bwMode="auto">
            <a:xfrm>
              <a:off x="4048" y="2662"/>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79"/>
            <p:cNvSpPr>
              <a:spLocks noChangeArrowheads="1"/>
            </p:cNvSpPr>
            <p:nvPr/>
          </p:nvSpPr>
          <p:spPr bwMode="auto">
            <a:xfrm>
              <a:off x="4238" y="2662"/>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80"/>
            <p:cNvSpPr>
              <a:spLocks noChangeArrowheads="1"/>
            </p:cNvSpPr>
            <p:nvPr/>
          </p:nvSpPr>
          <p:spPr bwMode="auto">
            <a:xfrm>
              <a:off x="4432" y="2662"/>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81"/>
            <p:cNvSpPr>
              <a:spLocks noChangeArrowheads="1"/>
            </p:cNvSpPr>
            <p:nvPr/>
          </p:nvSpPr>
          <p:spPr bwMode="auto">
            <a:xfrm>
              <a:off x="3858" y="2852"/>
              <a:ext cx="109" cy="1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82"/>
            <p:cNvSpPr>
              <a:spLocks noChangeArrowheads="1"/>
            </p:cNvSpPr>
            <p:nvPr/>
          </p:nvSpPr>
          <p:spPr bwMode="auto">
            <a:xfrm>
              <a:off x="4048" y="2852"/>
              <a:ext cx="109" cy="1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83"/>
            <p:cNvSpPr>
              <a:spLocks noChangeArrowheads="1"/>
            </p:cNvSpPr>
            <p:nvPr/>
          </p:nvSpPr>
          <p:spPr bwMode="auto">
            <a:xfrm>
              <a:off x="4238" y="2852"/>
              <a:ext cx="113" cy="1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84"/>
            <p:cNvSpPr>
              <a:spLocks noChangeArrowheads="1"/>
            </p:cNvSpPr>
            <p:nvPr/>
          </p:nvSpPr>
          <p:spPr bwMode="auto">
            <a:xfrm>
              <a:off x="4432" y="2852"/>
              <a:ext cx="109" cy="1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85"/>
            <p:cNvSpPr>
              <a:spLocks noChangeArrowheads="1"/>
            </p:cNvSpPr>
            <p:nvPr/>
          </p:nvSpPr>
          <p:spPr bwMode="auto">
            <a:xfrm>
              <a:off x="4432" y="2852"/>
              <a:ext cx="109" cy="5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86"/>
            <p:cNvSpPr>
              <a:spLocks noChangeArrowheads="1"/>
            </p:cNvSpPr>
            <p:nvPr/>
          </p:nvSpPr>
          <p:spPr bwMode="auto">
            <a:xfrm>
              <a:off x="3917" y="2405"/>
              <a:ext cx="103" cy="1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87"/>
            <p:cNvSpPr>
              <a:spLocks noChangeArrowheads="1"/>
            </p:cNvSpPr>
            <p:nvPr/>
          </p:nvSpPr>
          <p:spPr bwMode="auto">
            <a:xfrm>
              <a:off x="4055" y="2405"/>
              <a:ext cx="98" cy="1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88"/>
            <p:cNvSpPr>
              <a:spLocks noChangeArrowheads="1"/>
            </p:cNvSpPr>
            <p:nvPr/>
          </p:nvSpPr>
          <p:spPr bwMode="auto">
            <a:xfrm>
              <a:off x="3527" y="3956"/>
              <a:ext cx="317"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89"/>
            <p:cNvSpPr>
              <a:spLocks noChangeArrowheads="1"/>
            </p:cNvSpPr>
            <p:nvPr/>
          </p:nvSpPr>
          <p:spPr bwMode="auto">
            <a:xfrm>
              <a:off x="4432" y="3956"/>
              <a:ext cx="457"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90"/>
            <p:cNvSpPr>
              <a:spLocks/>
            </p:cNvSpPr>
            <p:nvPr/>
          </p:nvSpPr>
          <p:spPr bwMode="auto">
            <a:xfrm>
              <a:off x="2160" y="985"/>
              <a:ext cx="1620" cy="1067"/>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92"/>
            <p:cNvSpPr>
              <a:spLocks/>
            </p:cNvSpPr>
            <p:nvPr/>
          </p:nvSpPr>
          <p:spPr bwMode="auto">
            <a:xfrm>
              <a:off x="3875" y="963"/>
              <a:ext cx="1053" cy="695"/>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6" name="Picture 105"/>
          <p:cNvPicPr>
            <a:picLocks noChangeAspect="1"/>
          </p:cNvPicPr>
          <p:nvPr/>
        </p:nvPicPr>
        <p:blipFill>
          <a:blip r:embed="rId3"/>
          <a:stretch>
            <a:fillRect/>
          </a:stretch>
        </p:blipFill>
        <p:spPr>
          <a:xfrm>
            <a:off x="679641" y="4403378"/>
            <a:ext cx="4220871" cy="2816352"/>
          </a:xfrm>
          <a:prstGeom prst="rect">
            <a:avLst/>
          </a:prstGeom>
        </p:spPr>
      </p:pic>
      <p:sp>
        <p:nvSpPr>
          <p:cNvPr id="107" name="Subtitle 5"/>
          <p:cNvSpPr txBox="1">
            <a:spLocks/>
          </p:cNvSpPr>
          <p:nvPr/>
        </p:nvSpPr>
        <p:spPr>
          <a:xfrm>
            <a:off x="7388117" y="648587"/>
            <a:ext cx="4803883" cy="49029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solidFill>
                  <a:schemeClr val="bg2"/>
                </a:solidFill>
                <a:latin typeface="+mj-lt"/>
              </a:rPr>
              <a:t>From private</a:t>
            </a:r>
          </a:p>
          <a:p>
            <a:pPr marL="0" indent="0">
              <a:buNone/>
            </a:pPr>
            <a:r>
              <a:rPr lang="en-US" sz="4000" dirty="0">
                <a:solidFill>
                  <a:schemeClr val="bg2"/>
                </a:solidFill>
                <a:latin typeface="+mj-lt"/>
              </a:rPr>
              <a:t>or hybrid and </a:t>
            </a:r>
            <a:r>
              <a:rPr lang="en-US" sz="4000" dirty="0" err="1">
                <a:solidFill>
                  <a:schemeClr val="bg2"/>
                </a:solidFill>
                <a:latin typeface="+mj-lt"/>
              </a:rPr>
              <a:t>IaaS</a:t>
            </a:r>
            <a:endParaRPr lang="en-US" sz="4000" dirty="0">
              <a:solidFill>
                <a:schemeClr val="bg2"/>
              </a:solidFill>
              <a:latin typeface="+mj-lt"/>
            </a:endParaRPr>
          </a:p>
          <a:p>
            <a:pPr marL="0" indent="0">
              <a:buNone/>
            </a:pPr>
            <a:r>
              <a:rPr lang="en-US" sz="4000" dirty="0">
                <a:latin typeface="+mj-lt"/>
              </a:rPr>
              <a:t>to full </a:t>
            </a:r>
            <a:r>
              <a:rPr lang="en-US" sz="4000" dirty="0" err="1">
                <a:latin typeface="+mj-lt"/>
              </a:rPr>
              <a:t>PaaS</a:t>
            </a:r>
            <a:r>
              <a:rPr lang="en-US" sz="4000" dirty="0">
                <a:latin typeface="+mj-lt"/>
              </a:rPr>
              <a:t>/SaaS</a:t>
            </a:r>
          </a:p>
        </p:txBody>
      </p:sp>
    </p:spTree>
    <p:extLst>
      <p:ext uri="{BB962C8B-B14F-4D97-AF65-F5344CB8AC3E}">
        <p14:creationId xmlns:p14="http://schemas.microsoft.com/office/powerpoint/2010/main" val="216551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25000" y="25000"/>
                                    </p:animScale>
                                  </p:childTnLst>
                                </p:cTn>
                              </p:par>
                              <p:par>
                                <p:cTn id="7" presetID="42" presetClass="path" presetSubtype="0" accel="50000" decel="50000" fill="hold" grpId="1" nodeType="withEffect">
                                  <p:stCondLst>
                                    <p:cond delay="0"/>
                                  </p:stCondLst>
                                  <p:childTnLst>
                                    <p:animMotion origin="layout" path="M -3.54167E-6 2.59259E-6 L -0.33385 -0.30579 " pathEditMode="relative" rAng="0" ptsTypes="AA">
                                      <p:cBhvr>
                                        <p:cTn id="8" dur="2000" fill="hold"/>
                                        <p:tgtEl>
                                          <p:spTgt spid="2"/>
                                        </p:tgtEl>
                                        <p:attrNameLst>
                                          <p:attrName>ppt_x</p:attrName>
                                          <p:attrName>ppt_y</p:attrName>
                                        </p:attrNameLst>
                                      </p:cBhvr>
                                      <p:rCtr x="-16693" y="-15301"/>
                                    </p:animMotion>
                                  </p:childTnLst>
                                </p:cTn>
                              </p:par>
                              <p:par>
                                <p:cTn id="9" presetID="42" presetClass="path" presetSubtype="0" accel="50000" decel="50000" fill="hold" nodeType="withEffect">
                                  <p:stCondLst>
                                    <p:cond delay="0"/>
                                  </p:stCondLst>
                                  <p:childTnLst>
                                    <p:animMotion origin="layout" path="M 0.00404 -0.00324 L -0.04258 -0.32291 " pathEditMode="relative" rAng="0" ptsTypes="AA">
                                      <p:cBhvr>
                                        <p:cTn id="10" dur="2000" fill="hold"/>
                                        <p:tgtEl>
                                          <p:spTgt spid="12"/>
                                        </p:tgtEl>
                                        <p:attrNameLst>
                                          <p:attrName>ppt_x</p:attrName>
                                          <p:attrName>ppt_y</p:attrName>
                                        </p:attrNameLst>
                                      </p:cBhvr>
                                      <p:rCtr x="-2331" y="-15995"/>
                                    </p:animMotion>
                                  </p:childTnLst>
                                </p:cTn>
                              </p:par>
                            </p:childTnLst>
                          </p:cTn>
                        </p:par>
                        <p:par>
                          <p:cTn id="11" fill="hold">
                            <p:stCondLst>
                              <p:cond delay="2000"/>
                            </p:stCondLst>
                            <p:childTnLst>
                              <p:par>
                                <p:cTn id="12" presetID="22" presetClass="entr" presetSubtype="4" fill="hold" nodeType="afterEffect">
                                  <p:stCondLst>
                                    <p:cond delay="700"/>
                                  </p:stCondLst>
                                  <p:childTnLst>
                                    <p:set>
                                      <p:cBhvr>
                                        <p:cTn id="13" dur="1" fill="hold">
                                          <p:stCondLst>
                                            <p:cond delay="0"/>
                                          </p:stCondLst>
                                        </p:cTn>
                                        <p:tgtEl>
                                          <p:spTgt spid="106"/>
                                        </p:tgtEl>
                                        <p:attrNameLst>
                                          <p:attrName>style.visibility</p:attrName>
                                        </p:attrNameLst>
                                      </p:cBhvr>
                                      <p:to>
                                        <p:strVal val="visible"/>
                                      </p:to>
                                    </p:set>
                                    <p:animEffect transition="in" filter="wipe(down)">
                                      <p:cBhvr>
                                        <p:cTn id="14" dur="1400"/>
                                        <p:tgtEl>
                                          <p:spTgt spid="106"/>
                                        </p:tgtEl>
                                      </p:cBhvr>
                                    </p:animEffect>
                                  </p:childTnLst>
                                </p:cTn>
                              </p:par>
                              <p:par>
                                <p:cTn id="15" presetID="10" presetClass="exit" presetSubtype="0" fill="hold" nodeType="withEffect">
                                  <p:stCondLst>
                                    <p:cond delay="2000"/>
                                  </p:stCondLst>
                                  <p:childTnLst>
                                    <p:animEffect transition="out" filter="fade">
                                      <p:cBhvr>
                                        <p:cTn id="16" dur="800"/>
                                        <p:tgtEl>
                                          <p:spTgt spid="12"/>
                                        </p:tgtEl>
                                      </p:cBhvr>
                                    </p:animEffect>
                                    <p:set>
                                      <p:cBhvr>
                                        <p:cTn id="17" dur="1" fill="hold">
                                          <p:stCondLst>
                                            <p:cond delay="799"/>
                                          </p:stCondLst>
                                        </p:cTn>
                                        <p:tgtEl>
                                          <p:spTgt spid="12"/>
                                        </p:tgtEl>
                                        <p:attrNameLst>
                                          <p:attrName>style.visibility</p:attrName>
                                        </p:attrNameLst>
                                      </p:cBhvr>
                                      <p:to>
                                        <p:strVal val="hidden"/>
                                      </p:to>
                                    </p:set>
                                  </p:childTnLst>
                                </p:cTn>
                              </p:par>
                              <p:par>
                                <p:cTn id="18" presetID="10" presetClass="entr" presetSubtype="0" fill="hold" grpId="0" nodeType="withEffect">
                                  <p:stCondLst>
                                    <p:cond delay="400"/>
                                  </p:stCondLst>
                                  <p:childTnLst>
                                    <p:set>
                                      <p:cBhvr>
                                        <p:cTn id="19" dur="1" fill="hold">
                                          <p:stCondLst>
                                            <p:cond delay="0"/>
                                          </p:stCondLst>
                                        </p:cTn>
                                        <p:tgtEl>
                                          <p:spTgt spid="107">
                                            <p:txEl>
                                              <p:pRg st="0" end="0"/>
                                            </p:txEl>
                                          </p:spTgt>
                                        </p:tgtEl>
                                        <p:attrNameLst>
                                          <p:attrName>style.visibility</p:attrName>
                                        </p:attrNameLst>
                                      </p:cBhvr>
                                      <p:to>
                                        <p:strVal val="visible"/>
                                      </p:to>
                                    </p:set>
                                    <p:animEffect transition="in" filter="fade">
                                      <p:cBhvr>
                                        <p:cTn id="20" dur="1400"/>
                                        <p:tgtEl>
                                          <p:spTgt spid="107">
                                            <p:txEl>
                                              <p:pRg st="0" end="0"/>
                                            </p:txEl>
                                          </p:spTgt>
                                        </p:tgtEl>
                                      </p:cBhvr>
                                    </p:animEffect>
                                  </p:childTnLst>
                                </p:cTn>
                              </p:par>
                              <p:par>
                                <p:cTn id="21" presetID="10" presetClass="entr" presetSubtype="0" fill="hold" grpId="0" nodeType="withEffect">
                                  <p:stCondLst>
                                    <p:cond delay="1600"/>
                                  </p:stCondLst>
                                  <p:childTnLst>
                                    <p:set>
                                      <p:cBhvr>
                                        <p:cTn id="22" dur="1" fill="hold">
                                          <p:stCondLst>
                                            <p:cond delay="0"/>
                                          </p:stCondLst>
                                        </p:cTn>
                                        <p:tgtEl>
                                          <p:spTgt spid="107">
                                            <p:txEl>
                                              <p:pRg st="1" end="1"/>
                                            </p:txEl>
                                          </p:spTgt>
                                        </p:tgtEl>
                                        <p:attrNameLst>
                                          <p:attrName>style.visibility</p:attrName>
                                        </p:attrNameLst>
                                      </p:cBhvr>
                                      <p:to>
                                        <p:strVal val="visible"/>
                                      </p:to>
                                    </p:set>
                                    <p:animEffect transition="in" filter="fade">
                                      <p:cBhvr>
                                        <p:cTn id="23" dur="800"/>
                                        <p:tgtEl>
                                          <p:spTgt spid="107">
                                            <p:txEl>
                                              <p:pRg st="1" end="1"/>
                                            </p:txEl>
                                          </p:spTgt>
                                        </p:tgtEl>
                                      </p:cBhvr>
                                    </p:animEffect>
                                  </p:childTnLst>
                                </p:cTn>
                              </p:par>
                            </p:childTnLst>
                          </p:cTn>
                        </p:par>
                        <p:par>
                          <p:cTn id="24" fill="hold">
                            <p:stCondLst>
                              <p:cond delay="4800"/>
                            </p:stCondLst>
                            <p:childTnLst>
                              <p:par>
                                <p:cTn id="25" presetID="10" presetClass="entr" presetSubtype="0" fill="hold" grpId="0" nodeType="afterEffect">
                                  <p:stCondLst>
                                    <p:cond delay="0"/>
                                  </p:stCondLst>
                                  <p:childTnLst>
                                    <p:set>
                                      <p:cBhvr>
                                        <p:cTn id="26" dur="1" fill="hold">
                                          <p:stCondLst>
                                            <p:cond delay="0"/>
                                          </p:stCondLst>
                                        </p:cTn>
                                        <p:tgtEl>
                                          <p:spTgt spid="107">
                                            <p:txEl>
                                              <p:pRg st="2" end="2"/>
                                            </p:txEl>
                                          </p:spTgt>
                                        </p:tgtEl>
                                        <p:attrNameLst>
                                          <p:attrName>style.visibility</p:attrName>
                                        </p:attrNameLst>
                                      </p:cBhvr>
                                      <p:to>
                                        <p:strVal val="visible"/>
                                      </p:to>
                                    </p:set>
                                    <p:animEffect transition="in" filter="fade">
                                      <p:cBhvr>
                                        <p:cTn id="27" dur="500"/>
                                        <p:tgtEl>
                                          <p:spTgt spid="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7" grpId="0" build="p" bldLvl="2"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3600" dirty="0"/>
              <a:t>Azure + o365</a:t>
            </a:r>
          </a:p>
        </p:txBody>
      </p:sp>
      <p:sp>
        <p:nvSpPr>
          <p:cNvPr id="6" name="Subtitle 5"/>
          <p:cNvSpPr>
            <a:spLocks noGrp="1"/>
          </p:cNvSpPr>
          <p:nvPr>
            <p:ph sz="quarter" idx="10"/>
          </p:nvPr>
        </p:nvSpPr>
        <p:spPr>
          <a:prstGeom prst="rect">
            <a:avLst/>
          </a:prstGeom>
        </p:spPr>
        <p:txBody>
          <a:bodyPr>
            <a:noAutofit/>
          </a:bodyPr>
          <a:lstStyle/>
          <a:p>
            <a:pPr marL="571500" indent="-571500">
              <a:buFont typeface="Arial" panose="020B0604020202020204" pitchFamily="34" charset="0"/>
              <a:buChar char="•"/>
            </a:pPr>
            <a:r>
              <a:rPr lang="en-US" sz="4000" dirty="0">
                <a:latin typeface="+mj-lt"/>
              </a:rPr>
              <a:t>Fully flexible: Private, on premises, hybrid or cloud</a:t>
            </a:r>
          </a:p>
          <a:p>
            <a:pPr marL="571500" indent="-571500">
              <a:buFont typeface="Arial" panose="020B0604020202020204" pitchFamily="34" charset="0"/>
              <a:buChar char="•"/>
            </a:pPr>
            <a:r>
              <a:rPr lang="en-US" sz="4000" dirty="0">
                <a:latin typeface="+mj-lt"/>
                <a:sym typeface="Wingdings" panose="05000000000000000000" pitchFamily="2" charset="2"/>
              </a:rPr>
              <a:t>The power of o365: Leverage Office, SharePoint and Exchange Online as your application building blocks</a:t>
            </a:r>
            <a:endParaRPr lang="en-US" sz="4000" dirty="0">
              <a:latin typeface="+mj-lt"/>
            </a:endParaRPr>
          </a:p>
          <a:p>
            <a:pPr marL="571500" indent="-571500">
              <a:buFont typeface="Arial" panose="020B0604020202020204" pitchFamily="34" charset="0"/>
              <a:buChar char="•"/>
            </a:pPr>
            <a:r>
              <a:rPr lang="en-US" sz="4000" dirty="0">
                <a:latin typeface="+mj-lt"/>
                <a:sym typeface="Wingdings" panose="05000000000000000000" pitchFamily="2" charset="2"/>
              </a:rPr>
              <a:t>Identity is the glue that makes all of that possible</a:t>
            </a:r>
            <a:endParaRPr lang="en-US" sz="4000" dirty="0">
              <a:latin typeface="+mj-lt"/>
            </a:endParaRPr>
          </a:p>
        </p:txBody>
      </p:sp>
    </p:spTree>
    <p:extLst>
      <p:ext uri="{BB962C8B-B14F-4D97-AF65-F5344CB8AC3E}">
        <p14:creationId xmlns:p14="http://schemas.microsoft.com/office/powerpoint/2010/main" val="295517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35"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p:cNvSpPr>
            <a:spLocks noGrp="1"/>
          </p:cNvSpPr>
          <p:nvPr>
            <p:ph type="ctrTitle" idx="4294967295"/>
          </p:nvPr>
        </p:nvSpPr>
        <p:spPr>
          <a:xfrm>
            <a:off x="1157288" y="4659313"/>
            <a:ext cx="11034712" cy="1027112"/>
          </a:xfrm>
          <a:prstGeom prst="rect">
            <a:avLst/>
          </a:prstGeom>
        </p:spPr>
        <p:txBody>
          <a:bodyPr>
            <a:noAutofit/>
          </a:bodyPr>
          <a:lstStyle/>
          <a:p>
            <a:r>
              <a:rPr lang="en-US" sz="3200" dirty="0">
                <a:solidFill>
                  <a:schemeClr val="tx2">
                    <a:lumMod val="50000"/>
                  </a:schemeClr>
                </a:solidFill>
              </a:rPr>
              <a:t>Speaker note:</a:t>
            </a:r>
            <a:br>
              <a:rPr lang="en-US" sz="3200" dirty="0">
                <a:solidFill>
                  <a:schemeClr val="tx2">
                    <a:lumMod val="50000"/>
                  </a:schemeClr>
                </a:solidFill>
              </a:rPr>
            </a:br>
            <a:br>
              <a:rPr lang="en-US" sz="3200" dirty="0">
                <a:solidFill>
                  <a:schemeClr val="tx2">
                    <a:lumMod val="50000"/>
                  </a:schemeClr>
                </a:solidFill>
              </a:rPr>
            </a:br>
            <a:r>
              <a:rPr lang="en-US" sz="3200" dirty="0">
                <a:solidFill>
                  <a:schemeClr val="tx2">
                    <a:lumMod val="50000"/>
                  </a:schemeClr>
                </a:solidFill>
              </a:rPr>
              <a:t>Please remember to download the video (slides 5/6) so you don’t depend on network bandwidth during the presentation </a:t>
            </a:r>
          </a:p>
        </p:txBody>
      </p:sp>
    </p:spTree>
    <p:extLst>
      <p:ext uri="{BB962C8B-B14F-4D97-AF65-F5344CB8AC3E}">
        <p14:creationId xmlns:p14="http://schemas.microsoft.com/office/powerpoint/2010/main" val="240397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reeform 190"/>
          <p:cNvSpPr>
            <a:spLocks/>
          </p:cNvSpPr>
          <p:nvPr/>
        </p:nvSpPr>
        <p:spPr bwMode="auto">
          <a:xfrm>
            <a:off x="688859" y="1401979"/>
            <a:ext cx="4781063" cy="2012255"/>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01"/>
          <p:cNvSpPr>
            <a:spLocks/>
          </p:cNvSpPr>
          <p:nvPr/>
        </p:nvSpPr>
        <p:spPr bwMode="auto">
          <a:xfrm>
            <a:off x="6066139" y="2818106"/>
            <a:ext cx="782638" cy="509588"/>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192"/>
          <p:cNvSpPr>
            <a:spLocks/>
          </p:cNvSpPr>
          <p:nvPr/>
        </p:nvSpPr>
        <p:spPr bwMode="auto">
          <a:xfrm>
            <a:off x="7701423" y="1465103"/>
            <a:ext cx="2606311" cy="1658338"/>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Title 1"/>
          <p:cNvSpPr txBox="1">
            <a:spLocks/>
          </p:cNvSpPr>
          <p:nvPr/>
        </p:nvSpPr>
        <p:spPr>
          <a:xfrm>
            <a:off x="358985" y="191403"/>
            <a:ext cx="11151917" cy="83276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5" dirty="0"/>
              <a:t>Your identity goes with you</a:t>
            </a:r>
            <a:endParaRPr lang="en-US" sz="5882" dirty="0"/>
          </a:p>
        </p:txBody>
      </p:sp>
      <p:grpSp>
        <p:nvGrpSpPr>
          <p:cNvPr id="221" name="Group 220"/>
          <p:cNvGrpSpPr/>
          <p:nvPr/>
        </p:nvGrpSpPr>
        <p:grpSpPr>
          <a:xfrm>
            <a:off x="7533973" y="5051539"/>
            <a:ext cx="2653417" cy="1686451"/>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550">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grpSp>
      <p:sp>
        <p:nvSpPr>
          <p:cNvPr id="230" name="Freeform 229"/>
          <p:cNvSpPr/>
          <p:nvPr/>
        </p:nvSpPr>
        <p:spPr bwMode="auto">
          <a:xfrm>
            <a:off x="4991800" y="2245895"/>
            <a:ext cx="2698612" cy="4837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33"/>
            <a:endParaRPr lang="en-US" sz="1765">
              <a:solidFill>
                <a:srgbClr val="EFEFEF"/>
              </a:solidFill>
            </a:endParaRPr>
          </a:p>
        </p:txBody>
      </p:sp>
      <p:grpSp>
        <p:nvGrpSpPr>
          <p:cNvPr id="245" name="Group 244"/>
          <p:cNvGrpSpPr/>
          <p:nvPr/>
        </p:nvGrpSpPr>
        <p:grpSpPr>
          <a:xfrm>
            <a:off x="1299033" y="2175795"/>
            <a:ext cx="2075881" cy="800568"/>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endParaRPr lang="en-US" sz="1765">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54"/>
              <a:endParaRPr lang="en-US" sz="1730">
                <a:solidFill>
                  <a:srgbClr val="505050"/>
                </a:solidFill>
              </a:endParaRPr>
            </a:p>
          </p:txBody>
        </p:sp>
      </p:grpSp>
      <p:sp>
        <p:nvSpPr>
          <p:cNvPr id="247" name="TextBox 246"/>
          <p:cNvSpPr txBox="1"/>
          <p:nvPr/>
        </p:nvSpPr>
        <p:spPr>
          <a:xfrm>
            <a:off x="8010497" y="2326640"/>
            <a:ext cx="2065515" cy="162932"/>
          </a:xfrm>
          <a:prstGeom prst="rect">
            <a:avLst/>
          </a:prstGeom>
          <a:noFill/>
        </p:spPr>
        <p:txBody>
          <a:bodyPr wrap="square" lIns="0" tIns="0" rIns="0" bIns="0" rtlCol="0">
            <a:spAutoFit/>
          </a:bodyPr>
          <a:lstStyle/>
          <a:p>
            <a:pPr algn="ctr" defTabSz="1218550">
              <a:lnSpc>
                <a:spcPct val="90000"/>
              </a:lnSpc>
              <a:spcBef>
                <a:spcPct val="20000"/>
              </a:spcBef>
              <a:buSzPct val="80000"/>
            </a:pPr>
            <a:r>
              <a:rPr lang="en-US" sz="1176" dirty="0">
                <a:solidFill>
                  <a:schemeClr val="tx2"/>
                </a:solidFill>
              </a:rPr>
              <a:t>3rd party clouds/hosting</a:t>
            </a:r>
          </a:p>
        </p:txBody>
      </p:sp>
      <p:grpSp>
        <p:nvGrpSpPr>
          <p:cNvPr id="257" name="Group 256"/>
          <p:cNvGrpSpPr/>
          <p:nvPr/>
        </p:nvGrpSpPr>
        <p:grpSpPr>
          <a:xfrm>
            <a:off x="3359064" y="1944724"/>
            <a:ext cx="1323578" cy="114101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sp>
        <p:nvSpPr>
          <p:cNvPr id="263" name="Rectangle 262"/>
          <p:cNvSpPr>
            <a:spLocks noChangeAspect="1"/>
          </p:cNvSpPr>
          <p:nvPr/>
        </p:nvSpPr>
        <p:spPr>
          <a:xfrm>
            <a:off x="3547503" y="3048803"/>
            <a:ext cx="915635" cy="303481"/>
          </a:xfrm>
          <a:prstGeom prst="rect">
            <a:avLst/>
          </a:prstGeom>
        </p:spPr>
        <p:txBody>
          <a:bodyPr wrap="none">
            <a:spAutoFit/>
          </a:bodyPr>
          <a:lstStyle/>
          <a:p>
            <a:pPr defTabSz="914367"/>
            <a:r>
              <a:rPr lang="en-US" sz="1372" kern="0" dirty="0">
                <a:solidFill>
                  <a:schemeClr val="tx2"/>
                </a:solidFill>
                <a:cs typeface="Arial" panose="020B0604020202020204" pitchFamily="34" charset="0"/>
              </a:rPr>
              <a:t>Azure AD</a:t>
            </a:r>
            <a:endParaRPr lang="en-US" sz="1372" dirty="0">
              <a:solidFill>
                <a:schemeClr val="tx2"/>
              </a:solidFill>
            </a:endParaRPr>
          </a:p>
        </p:txBody>
      </p:sp>
      <p:grpSp>
        <p:nvGrpSpPr>
          <p:cNvPr id="265" name="Group 264"/>
          <p:cNvGrpSpPr>
            <a:grpSpLocks noChangeAspect="1"/>
          </p:cNvGrpSpPr>
          <p:nvPr/>
        </p:nvGrpSpPr>
        <p:grpSpPr>
          <a:xfrm>
            <a:off x="2604961" y="5206006"/>
            <a:ext cx="2411384" cy="1609118"/>
            <a:chOff x="287234" y="2360985"/>
            <a:chExt cx="2707920" cy="1806997"/>
          </a:xfrm>
        </p:grpSpPr>
        <p:grpSp>
          <p:nvGrpSpPr>
            <p:cNvPr id="266" name="Group 265"/>
            <p:cNvGrpSpPr/>
            <p:nvPr/>
          </p:nvGrpSpPr>
          <p:grpSpPr>
            <a:xfrm>
              <a:off x="287234" y="2360985"/>
              <a:ext cx="2707920" cy="1720268"/>
              <a:chOff x="287234" y="1581158"/>
              <a:chExt cx="2707920" cy="1720268"/>
            </a:xfrm>
          </p:grpSpPr>
          <p:sp>
            <p:nvSpPr>
              <p:cNvPr id="296" name="Rectangle 295"/>
              <p:cNvSpPr/>
              <p:nvPr/>
            </p:nvSpPr>
            <p:spPr bwMode="auto">
              <a:xfrm>
                <a:off x="287234" y="1581158"/>
                <a:ext cx="2707920"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97" name="Group 296"/>
              <p:cNvGrpSpPr/>
              <p:nvPr/>
            </p:nvGrpSpPr>
            <p:grpSpPr>
              <a:xfrm>
                <a:off x="1513979" y="1733977"/>
                <a:ext cx="1157897" cy="921483"/>
                <a:chOff x="1513979" y="1733977"/>
                <a:chExt cx="1157897" cy="921483"/>
              </a:xfrm>
            </p:grpSpPr>
            <p:sp>
              <p:nvSpPr>
                <p:cNvPr id="300" name="Freeform 19"/>
                <p:cNvSpPr>
                  <a:spLocks noEditPoints="1"/>
                </p:cNvSpPr>
                <p:nvPr/>
              </p:nvSpPr>
              <p:spPr bwMode="auto">
                <a:xfrm>
                  <a:off x="2160085" y="2233985"/>
                  <a:ext cx="511791" cy="421475"/>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305" name="Freeform 23"/>
                <p:cNvSpPr>
                  <a:spLocks/>
                </p:cNvSpPr>
                <p:nvPr/>
              </p:nvSpPr>
              <p:spPr bwMode="auto">
                <a:xfrm>
                  <a:off x="1513979" y="1733977"/>
                  <a:ext cx="257073" cy="305107"/>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70" tIns="55934" rIns="111870" bIns="55934" numCol="1" rtlCol="0" anchor="ctr" anchorCtr="0" compatLnSpc="1">
                <a:prstTxWarp prst="textNoShape">
                  <a:avLst/>
                </a:prstTxWarp>
              </a:bodyPr>
              <a:lstStyle/>
              <a:p>
                <a:pPr algn="ctr" defTabSz="1118369" fontAlgn="base">
                  <a:spcBef>
                    <a:spcPct val="0"/>
                  </a:spcBef>
                  <a:spcAft>
                    <a:spcPct val="0"/>
                  </a:spcAft>
                  <a:defRPr/>
                </a:pPr>
                <a:endParaRPr lang="en-US" sz="2753" kern="0" dirty="0">
                  <a:solidFill>
                    <a:srgbClr val="505050"/>
                  </a:solidFill>
                </a:endParaRPr>
              </a:p>
            </p:txBody>
          </p:sp>
          <p:grpSp>
            <p:nvGrpSpPr>
              <p:cNvPr id="269" name="Group 5"/>
              <p:cNvGrpSpPr/>
              <p:nvPr/>
            </p:nvGrpSpPr>
            <p:grpSpPr>
              <a:xfrm>
                <a:off x="5633874" y="4226994"/>
                <a:ext cx="1463337" cy="1168124"/>
                <a:chOff x="5684753" y="4448116"/>
                <a:chExt cx="1463337" cy="1168124"/>
              </a:xfrm>
            </p:grpSpPr>
            <p:grpSp>
              <p:nvGrpSpPr>
                <p:cNvPr id="270" name="Group 8"/>
                <p:cNvGrpSpPr/>
                <p:nvPr/>
              </p:nvGrpSpPr>
              <p:grpSpPr>
                <a:xfrm>
                  <a:off x="5791654" y="4448116"/>
                  <a:ext cx="1032923" cy="701939"/>
                  <a:chOff x="1840649" y="4818296"/>
                  <a:chExt cx="966161" cy="691914"/>
                </a:xfrm>
              </p:grpSpPr>
              <p:sp>
                <p:nvSpPr>
                  <p:cNvPr id="273" name="Freeform 15"/>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4" name="Freeform 17"/>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lumMod val="8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5" name="Oval 18"/>
                  <p:cNvSpPr>
                    <a:spLocks noChangeAspect="1" noChangeArrowheads="1"/>
                  </p:cNvSpPr>
                  <p:nvPr/>
                </p:nvSpPr>
                <p:spPr bwMode="auto">
                  <a:xfrm>
                    <a:off x="2201709" y="4985896"/>
                    <a:ext cx="91441" cy="91439"/>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6" name="Oval 19"/>
                  <p:cNvSpPr>
                    <a:spLocks noChangeAspect="1" noChangeArrowheads="1"/>
                  </p:cNvSpPr>
                  <p:nvPr/>
                </p:nvSpPr>
                <p:spPr bwMode="auto">
                  <a:xfrm flipH="1">
                    <a:off x="2351276" y="4985914"/>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7" name="Oval 20"/>
                  <p:cNvSpPr>
                    <a:spLocks noChangeAspect="1" noChangeArrowheads="1"/>
                  </p:cNvSpPr>
                  <p:nvPr/>
                </p:nvSpPr>
                <p:spPr bwMode="auto">
                  <a:xfrm>
                    <a:off x="2201709" y="531709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8" name="Oval 21"/>
                  <p:cNvSpPr>
                    <a:spLocks noChangeAspect="1" noChangeArrowheads="1"/>
                  </p:cNvSpPr>
                  <p:nvPr/>
                </p:nvSpPr>
                <p:spPr bwMode="auto">
                  <a:xfrm flipH="1">
                    <a:off x="2351276" y="5317110"/>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9" name="Oval 22"/>
                  <p:cNvSpPr>
                    <a:spLocks noChangeAspect="1" noChangeArrowheads="1"/>
                  </p:cNvSpPr>
                  <p:nvPr/>
                </p:nvSpPr>
                <p:spPr bwMode="auto">
                  <a:xfrm flipH="1">
                    <a:off x="2477440" y="529328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0" name="Oval 23"/>
                  <p:cNvSpPr>
                    <a:spLocks noChangeAspect="1" noChangeArrowheads="1"/>
                  </p:cNvSpPr>
                  <p:nvPr/>
                </p:nvSpPr>
                <p:spPr bwMode="auto">
                  <a:xfrm>
                    <a:off x="2077441" y="529328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1" name="Oval 24"/>
                  <p:cNvSpPr>
                    <a:spLocks noChangeAspect="1" noChangeArrowheads="1"/>
                  </p:cNvSpPr>
                  <p:nvPr/>
                </p:nvSpPr>
                <p:spPr bwMode="auto">
                  <a:xfrm flipH="1">
                    <a:off x="2603604" y="5277799"/>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2" name="Oval 25"/>
                  <p:cNvSpPr>
                    <a:spLocks noChangeAspect="1" noChangeArrowheads="1"/>
                  </p:cNvSpPr>
                  <p:nvPr/>
                </p:nvSpPr>
                <p:spPr bwMode="auto">
                  <a:xfrm flipH="1">
                    <a:off x="1953173" y="5277799"/>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cxnSp>
                <p:nvCxnSpPr>
                  <p:cNvPr id="286" name="Straight Connector 33"/>
                  <p:cNvCxnSpPr>
                    <a:stCxn id="275" idx="4"/>
                    <a:endCxn id="277" idx="0"/>
                  </p:cNvCxnSpPr>
                  <p:nvPr/>
                </p:nvCxnSpPr>
                <p:spPr>
                  <a:xfrm>
                    <a:off x="2247429" y="5077335"/>
                    <a:ext cx="0" cy="239757"/>
                  </a:xfrm>
                  <a:prstGeom prst="line">
                    <a:avLst/>
                  </a:prstGeom>
                  <a:noFill/>
                  <a:ln w="9525" cap="flat" cmpd="sng" algn="ctr">
                    <a:noFill/>
                    <a:prstDash val="solid"/>
                  </a:ln>
                  <a:effectLst/>
                </p:spPr>
              </p:cxnSp>
              <p:sp>
                <p:nvSpPr>
                  <p:cNvPr id="287" name="Oval 34"/>
                  <p:cNvSpPr>
                    <a:spLocks noChangeAspect="1" noChangeArrowheads="1"/>
                  </p:cNvSpPr>
                  <p:nvPr/>
                </p:nvSpPr>
                <p:spPr bwMode="auto">
                  <a:xfrm>
                    <a:off x="2201709" y="5139927"/>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88" name="Straight Connector 36"/>
                  <p:cNvCxnSpPr>
                    <a:stCxn id="276" idx="4"/>
                    <a:endCxn id="278" idx="0"/>
                  </p:cNvCxnSpPr>
                  <p:nvPr/>
                </p:nvCxnSpPr>
                <p:spPr>
                  <a:xfrm>
                    <a:off x="2396995" y="5077355"/>
                    <a:ext cx="0" cy="239755"/>
                  </a:xfrm>
                  <a:prstGeom prst="line">
                    <a:avLst/>
                  </a:prstGeom>
                  <a:noFill/>
                  <a:ln w="9525" cap="flat" cmpd="sng" algn="ctr">
                    <a:noFill/>
                    <a:prstDash val="solid"/>
                  </a:ln>
                  <a:effectLst/>
                </p:spPr>
              </p:cxnSp>
              <p:sp>
                <p:nvSpPr>
                  <p:cNvPr id="289" name="Oval 38"/>
                  <p:cNvSpPr>
                    <a:spLocks noChangeAspect="1" noChangeArrowheads="1"/>
                  </p:cNvSpPr>
                  <p:nvPr/>
                </p:nvSpPr>
                <p:spPr bwMode="auto">
                  <a:xfrm flipH="1">
                    <a:off x="2351275" y="5139945"/>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0" name="Straight Connector 39"/>
                  <p:cNvCxnSpPr>
                    <a:stCxn id="276" idx="3"/>
                    <a:endCxn id="281" idx="7"/>
                  </p:cNvCxnSpPr>
                  <p:nvPr/>
                </p:nvCxnSpPr>
                <p:spPr>
                  <a:xfrm>
                    <a:off x="2429325" y="5063964"/>
                    <a:ext cx="187669" cy="227227"/>
                  </a:xfrm>
                  <a:prstGeom prst="line">
                    <a:avLst/>
                  </a:prstGeom>
                  <a:noFill/>
                  <a:ln w="9525" cap="flat" cmpd="sng" algn="ctr">
                    <a:noFill/>
                    <a:prstDash val="solid"/>
                  </a:ln>
                  <a:effectLst/>
                </p:spPr>
              </p:cxnSp>
              <p:sp>
                <p:nvSpPr>
                  <p:cNvPr id="291" name="Oval 41"/>
                  <p:cNvSpPr>
                    <a:spLocks noChangeAspect="1" noChangeArrowheads="1"/>
                  </p:cNvSpPr>
                  <p:nvPr/>
                </p:nvSpPr>
                <p:spPr bwMode="auto">
                  <a:xfrm flipH="1">
                    <a:off x="2477440" y="5131857"/>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2" name="Straight Connector 42"/>
                  <p:cNvCxnSpPr>
                    <a:stCxn id="275" idx="3"/>
                    <a:endCxn id="282" idx="1"/>
                  </p:cNvCxnSpPr>
                  <p:nvPr/>
                </p:nvCxnSpPr>
                <p:spPr>
                  <a:xfrm flipH="1">
                    <a:off x="2031222" y="5063944"/>
                    <a:ext cx="183878" cy="227246"/>
                  </a:xfrm>
                  <a:prstGeom prst="line">
                    <a:avLst/>
                  </a:prstGeom>
                  <a:noFill/>
                  <a:ln w="9525" cap="flat" cmpd="sng" algn="ctr">
                    <a:noFill/>
                    <a:prstDash val="solid"/>
                  </a:ln>
                  <a:effectLst/>
                </p:spPr>
              </p:cxnSp>
              <p:sp>
                <p:nvSpPr>
                  <p:cNvPr id="293" name="Oval 44"/>
                  <p:cNvSpPr>
                    <a:spLocks noChangeAspect="1" noChangeArrowheads="1"/>
                  </p:cNvSpPr>
                  <p:nvPr/>
                </p:nvSpPr>
                <p:spPr bwMode="auto">
                  <a:xfrm>
                    <a:off x="2082174" y="5131848"/>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4" name="Straight Connector 45"/>
                  <p:cNvCxnSpPr>
                    <a:stCxn id="287" idx="3"/>
                    <a:endCxn id="280" idx="7"/>
                  </p:cNvCxnSpPr>
                  <p:nvPr/>
                </p:nvCxnSpPr>
                <p:spPr>
                  <a:xfrm flipH="1">
                    <a:off x="2155490" y="5217976"/>
                    <a:ext cx="59609" cy="88697"/>
                  </a:xfrm>
                  <a:prstGeom prst="line">
                    <a:avLst/>
                  </a:prstGeom>
                  <a:noFill/>
                  <a:ln w="9525" cap="flat" cmpd="sng" algn="ctr">
                    <a:noFill/>
                    <a:prstDash val="solid"/>
                  </a:ln>
                  <a:effectLst/>
                </p:spPr>
              </p:cxnSp>
              <p:cxnSp>
                <p:nvCxnSpPr>
                  <p:cNvPr id="295" name="Straight Connector 49"/>
                  <p:cNvCxnSpPr>
                    <a:stCxn id="289" idx="3"/>
                    <a:endCxn id="279" idx="7"/>
                  </p:cNvCxnSpPr>
                  <p:nvPr/>
                </p:nvCxnSpPr>
                <p:spPr>
                  <a:xfrm>
                    <a:off x="2429324" y="5217994"/>
                    <a:ext cx="61506" cy="88679"/>
                  </a:xfrm>
                  <a:prstGeom prst="line">
                    <a:avLst/>
                  </a:prstGeom>
                  <a:noFill/>
                  <a:ln w="9525" cap="flat" cmpd="sng" algn="ctr">
                    <a:noFill/>
                    <a:prstDash val="solid"/>
                  </a:ln>
                  <a:effectLst/>
                </p:spPr>
              </p:cxnSp>
            </p:grpSp>
            <p:sp>
              <p:nvSpPr>
                <p:cNvPr id="271" name="Rectangle 10"/>
                <p:cNvSpPr/>
                <p:nvPr/>
              </p:nvSpPr>
              <p:spPr>
                <a:xfrm>
                  <a:off x="5684753" y="5365383"/>
                  <a:ext cx="1463337" cy="250857"/>
                </a:xfrm>
                <a:prstGeom prst="rect">
                  <a:avLst/>
                </a:prstGeom>
                <a:ln>
                  <a:noFill/>
                </a:ln>
              </p:spPr>
              <p:txBody>
                <a:bodyPr wrap="none" lIns="0" tIns="0" rIns="0" bIns="0" anchor="ctr">
                  <a:spAutoFit/>
                </a:bodyPr>
                <a:lstStyle/>
                <a:p>
                  <a:pPr algn="ctr" defTabSz="1117987" fontAlgn="base">
                    <a:spcBef>
                      <a:spcPts val="1468"/>
                    </a:spcBef>
                    <a:spcAft>
                      <a:spcPct val="0"/>
                    </a:spcAft>
                  </a:pPr>
                  <a:r>
                    <a:rPr lang="en-US" sz="1100" kern="0" dirty="0">
                      <a:ln>
                        <a:solidFill>
                          <a:srgbClr val="FFFFFF">
                            <a:alpha val="0"/>
                          </a:srgbClr>
                        </a:solidFill>
                      </a:ln>
                      <a:solidFill>
                        <a:schemeClr val="bg1"/>
                      </a:solidFill>
                      <a:latin typeface="Segoe"/>
                    </a:rPr>
                    <a:t>Active Directory</a:t>
                  </a:r>
                </a:p>
              </p:txBody>
            </p:sp>
          </p:grpSp>
        </p:grpSp>
      </p:grpSp>
      <p:sp>
        <p:nvSpPr>
          <p:cNvPr id="311" name="Freeform 310"/>
          <p:cNvSpPr/>
          <p:nvPr/>
        </p:nvSpPr>
        <p:spPr bwMode="auto">
          <a:xfrm rot="19083974">
            <a:off x="3372368" y="3752623"/>
            <a:ext cx="1056605" cy="1160627"/>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33"/>
            <a:endParaRPr lang="en-US" sz="1765">
              <a:solidFill>
                <a:srgbClr val="EFEFEF"/>
              </a:solidFill>
            </a:endParaRPr>
          </a:p>
        </p:txBody>
      </p:sp>
      <p:grpSp>
        <p:nvGrpSpPr>
          <p:cNvPr id="314" name="Group 313"/>
          <p:cNvGrpSpPr/>
          <p:nvPr/>
        </p:nvGrpSpPr>
        <p:grpSpPr>
          <a:xfrm>
            <a:off x="5422318" y="5233666"/>
            <a:ext cx="1728401" cy="1385282"/>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3" name="Freeform 9"/>
          <p:cNvSpPr>
            <a:spLocks noEditPoints="1"/>
          </p:cNvSpPr>
          <p:nvPr/>
        </p:nvSpPr>
        <p:spPr bwMode="auto">
          <a:xfrm>
            <a:off x="4636860" y="5321814"/>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399" name="Title 1"/>
          <p:cNvSpPr>
            <a:spLocks noGrp="1"/>
          </p:cNvSpPr>
          <p:nvPr>
            <p:ph type="ctrTitle" idx="4294967295"/>
          </p:nvPr>
        </p:nvSpPr>
        <p:spPr>
          <a:xfrm>
            <a:off x="522514" y="3970338"/>
            <a:ext cx="941388" cy="749300"/>
          </a:xfrm>
          <a:prstGeom prst="rect">
            <a:avLst/>
          </a:prstGeom>
        </p:spPr>
        <p:txBody>
          <a:bodyPr/>
          <a:lstStyle/>
          <a:p>
            <a:r>
              <a:rPr lang="en-US" sz="3600" dirty="0">
                <a:solidFill>
                  <a:schemeClr val="bg1"/>
                </a:solidFill>
              </a:rPr>
              <a:t>You</a:t>
            </a:r>
          </a:p>
        </p:txBody>
      </p:sp>
      <p:cxnSp>
        <p:nvCxnSpPr>
          <p:cNvPr id="401" name="Straight Arrow Connector 400"/>
          <p:cNvCxnSpPr/>
          <p:nvPr/>
        </p:nvCxnSpPr>
        <p:spPr>
          <a:xfrm flipH="1">
            <a:off x="5154249" y="4676172"/>
            <a:ext cx="718357" cy="6721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5033089" y="3045864"/>
            <a:ext cx="750533" cy="9548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4775649" y="2641713"/>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cxnSp>
        <p:nvCxnSpPr>
          <p:cNvPr id="407" name="Straight Arrow Connector 406"/>
          <p:cNvCxnSpPr/>
          <p:nvPr/>
        </p:nvCxnSpPr>
        <p:spPr>
          <a:xfrm flipV="1">
            <a:off x="6559698" y="2995260"/>
            <a:ext cx="1429393" cy="12921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8065849" y="2659087"/>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pic>
        <p:nvPicPr>
          <p:cNvPr id="412" name="Picture 411"/>
          <p:cNvPicPr>
            <a:picLocks noChangeAspect="1"/>
          </p:cNvPicPr>
          <p:nvPr/>
        </p:nvPicPr>
        <p:blipFill>
          <a:blip r:embed="rId4"/>
          <a:stretch>
            <a:fillRect/>
          </a:stretch>
        </p:blipFill>
        <p:spPr>
          <a:xfrm>
            <a:off x="2982439" y="5736188"/>
            <a:ext cx="305758" cy="575544"/>
          </a:xfrm>
          <a:prstGeom prst="rect">
            <a:avLst/>
          </a:prstGeom>
        </p:spPr>
      </p:pic>
      <p:cxnSp>
        <p:nvCxnSpPr>
          <p:cNvPr id="413" name="Straight Arrow Connector 412"/>
          <p:cNvCxnSpPr/>
          <p:nvPr/>
        </p:nvCxnSpPr>
        <p:spPr>
          <a:xfrm>
            <a:off x="6554837" y="4579879"/>
            <a:ext cx="1070016" cy="6273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7728358" y="5248626"/>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Tree>
    <p:extLst>
      <p:ext uri="{BB962C8B-B14F-4D97-AF65-F5344CB8AC3E}">
        <p14:creationId xmlns:p14="http://schemas.microsoft.com/office/powerpoint/2010/main" val="29520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 what is Azure AD?</a:t>
            </a:r>
          </a:p>
        </p:txBody>
      </p:sp>
    </p:spTree>
    <p:extLst>
      <p:ext uri="{BB962C8B-B14F-4D97-AF65-F5344CB8AC3E}">
        <p14:creationId xmlns:p14="http://schemas.microsoft.com/office/powerpoint/2010/main" val="14373476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Azure Active Directory?</a:t>
            </a:r>
          </a:p>
        </p:txBody>
      </p:sp>
      <p:sp>
        <p:nvSpPr>
          <p:cNvPr id="19" name="Content Placeholder 5"/>
          <p:cNvSpPr txBox="1">
            <a:spLocks/>
          </p:cNvSpPr>
          <p:nvPr/>
        </p:nvSpPr>
        <p:spPr>
          <a:xfrm>
            <a:off x="424129" y="1447800"/>
            <a:ext cx="5316324" cy="4243838"/>
          </a:xfrm>
          <a:prstGeom prst="rect">
            <a:avLst/>
          </a:prstGeom>
        </p:spPr>
        <p:txBody>
          <a:bodyPr/>
          <a:lstStyle>
            <a:lvl1pPr marL="342803" indent="-342803" algn="l" defTabSz="931596" rtl="0" fontAlgn="base">
              <a:lnSpc>
                <a:spcPct val="90000"/>
              </a:lnSpc>
              <a:spcBef>
                <a:spcPct val="20000"/>
              </a:spcBef>
              <a:spcAft>
                <a:spcPct val="0"/>
              </a:spcAft>
              <a:buSzPct val="90000"/>
              <a:buFont typeface="Arial" charset="0"/>
              <a:buChar char="•"/>
              <a:defRPr sz="3999"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32" indent="-241231" algn="l" defTabSz="931596"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872" indent="-228535" algn="l" defTabSz="931596"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407" indent="-228535" algn="l" defTabSz="93159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941" indent="-228535" algn="l" defTabSz="93159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306"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45"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83"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20"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596" rtl="0" eaLnBrk="1" fontAlgn="base" latinLnBrk="0" hangingPunct="1">
              <a:lnSpc>
                <a:spcPct val="100000"/>
              </a:lnSpc>
              <a:spcBef>
                <a:spcPts val="0"/>
              </a:spcBef>
              <a:spcAft>
                <a:spcPts val="1765"/>
              </a:spcAft>
              <a:buClrTx/>
              <a:buSzPct val="90000"/>
              <a:buFont typeface="Arial" charset="0"/>
              <a:buNone/>
              <a:tabLst/>
              <a:defRPr/>
            </a:pPr>
            <a:r>
              <a:rPr kumimoji="0" lang="en-US" sz="2800" b="0" i="0" u="none" strike="noStrike" kern="1200" cap="none" spc="0" normalizeH="0" baseline="0" noProof="0" dirty="0">
                <a:ln>
                  <a:noFill/>
                </a:ln>
                <a:solidFill>
                  <a:srgbClr val="0078D7"/>
                </a:solidFill>
                <a:effectLst/>
                <a:uLnTx/>
                <a:uFillTx/>
                <a:latin typeface="+mj-lt"/>
                <a:ea typeface="ＭＳ Ｐゴシック" charset="0"/>
                <a:cs typeface="ＭＳ Ｐゴシック" charset="0"/>
              </a:rPr>
              <a:t>A comprehensive identity and access management cloud solution for your employees, partners, and customers.  </a:t>
            </a:r>
          </a:p>
          <a:p>
            <a:pPr marL="0" marR="0" lvl="0" indent="0" algn="l" defTabSz="931596" rtl="0" eaLnBrk="1" fontAlgn="base" latinLnBrk="0" hangingPunct="1">
              <a:lnSpc>
                <a:spcPct val="100000"/>
              </a:lnSpc>
              <a:spcBef>
                <a:spcPts val="0"/>
              </a:spcBef>
              <a:spcAft>
                <a:spcPts val="1765"/>
              </a:spcAft>
              <a:buClrTx/>
              <a:buSzPct val="90000"/>
              <a:buFont typeface="Arial" charset="0"/>
              <a:buNone/>
              <a:tabLst/>
              <a:defRPr/>
            </a:pPr>
            <a:r>
              <a:rPr kumimoji="0" lang="en-US" sz="2800" b="0" i="0" u="none" strike="noStrike" kern="1200" cap="none" spc="0" normalizeH="0" baseline="0" noProof="0" dirty="0">
                <a:ln>
                  <a:noFill/>
                </a:ln>
                <a:solidFill>
                  <a:srgbClr val="0078D7"/>
                </a:solidFill>
                <a:effectLst/>
                <a:uLnTx/>
                <a:uFillTx/>
                <a:latin typeface="+mj-lt"/>
                <a:ea typeface="ＭＳ Ｐゴシック" charset="0"/>
                <a:cs typeface="ＭＳ Ｐゴシック" charset="0"/>
              </a:rPr>
              <a:t>It combines directory services, advanced identity governance, application access management, and a rich standards-based platform for developers. </a:t>
            </a:r>
          </a:p>
        </p:txBody>
      </p:sp>
      <p:sp>
        <p:nvSpPr>
          <p:cNvPr id="20" name="TextBox 19"/>
          <p:cNvSpPr txBox="1"/>
          <p:nvPr/>
        </p:nvSpPr>
        <p:spPr>
          <a:xfrm>
            <a:off x="7089494" y="4985938"/>
            <a:ext cx="1025144" cy="64975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00B294"/>
                </a:solidFill>
                <a:effectLst/>
                <a:uLnTx/>
                <a:uFillTx/>
              </a:rPr>
              <a:t>B2E</a:t>
            </a:r>
          </a:p>
        </p:txBody>
      </p:sp>
      <p:sp>
        <p:nvSpPr>
          <p:cNvPr id="21" name="TextBox 20"/>
          <p:cNvSpPr txBox="1"/>
          <p:nvPr/>
        </p:nvSpPr>
        <p:spPr>
          <a:xfrm>
            <a:off x="8386300" y="4985938"/>
            <a:ext cx="1063378" cy="64975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00B294"/>
                </a:solidFill>
                <a:effectLst/>
                <a:uLnTx/>
                <a:uFillTx/>
              </a:rPr>
              <a:t>B2B</a:t>
            </a:r>
          </a:p>
        </p:txBody>
      </p:sp>
      <p:sp>
        <p:nvSpPr>
          <p:cNvPr id="22" name="TextBox 21"/>
          <p:cNvSpPr txBox="1"/>
          <p:nvPr/>
        </p:nvSpPr>
        <p:spPr>
          <a:xfrm>
            <a:off x="9647899" y="4985938"/>
            <a:ext cx="1058164" cy="64975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600" b="1" i="0" u="none" strike="noStrike" kern="0" cap="none" spc="0" normalizeH="0" baseline="0" noProof="0" dirty="0">
                <a:ln>
                  <a:noFill/>
                </a:ln>
                <a:solidFill>
                  <a:srgbClr val="00B294"/>
                </a:solidFill>
                <a:effectLst/>
                <a:uLnTx/>
                <a:uFillTx/>
              </a:rPr>
              <a:t>B2C</a:t>
            </a:r>
          </a:p>
        </p:txBody>
      </p:sp>
      <p:grpSp>
        <p:nvGrpSpPr>
          <p:cNvPr id="5" name="Group 4"/>
          <p:cNvGrpSpPr/>
          <p:nvPr/>
        </p:nvGrpSpPr>
        <p:grpSpPr>
          <a:xfrm>
            <a:off x="6485577" y="2227159"/>
            <a:ext cx="4673474" cy="2786026"/>
            <a:chOff x="7310143" y="3316694"/>
            <a:chExt cx="3753586" cy="2237646"/>
          </a:xfrm>
        </p:grpSpPr>
        <p:sp>
          <p:nvSpPr>
            <p:cNvPr id="23" name="Freeform 38"/>
            <p:cNvSpPr>
              <a:spLocks/>
            </p:cNvSpPr>
            <p:nvPr/>
          </p:nvSpPr>
          <p:spPr bwMode="auto">
            <a:xfrm>
              <a:off x="8595870" y="3316694"/>
              <a:ext cx="2467859" cy="1622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accent2"/>
            </a:solidFill>
            <a:ln w="28575">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 name="Freeform 38"/>
            <p:cNvSpPr>
              <a:spLocks/>
            </p:cNvSpPr>
            <p:nvPr/>
          </p:nvSpPr>
          <p:spPr bwMode="auto">
            <a:xfrm>
              <a:off x="7310143" y="3520607"/>
              <a:ext cx="3092871" cy="203373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accent1"/>
            </a:solidFill>
            <a:ln w="38100">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25" name="Picture 24"/>
          <p:cNvPicPr>
            <a:picLocks noChangeAspect="1"/>
          </p:cNvPicPr>
          <p:nvPr/>
        </p:nvPicPr>
        <p:blipFill>
          <a:blip r:embed="rId3"/>
          <a:stretch>
            <a:fillRect/>
          </a:stretch>
        </p:blipFill>
        <p:spPr>
          <a:xfrm>
            <a:off x="7873736" y="3218030"/>
            <a:ext cx="1264108" cy="1264108"/>
          </a:xfrm>
          <a:prstGeom prst="rect">
            <a:avLst/>
          </a:prstGeom>
        </p:spPr>
      </p:pic>
    </p:spTree>
    <p:extLst>
      <p:ext uri="{BB962C8B-B14F-4D97-AF65-F5344CB8AC3E}">
        <p14:creationId xmlns:p14="http://schemas.microsoft.com/office/powerpoint/2010/main" val="428961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538163" y="288925"/>
            <a:ext cx="11653837" cy="900113"/>
          </a:xfrm>
        </p:spPr>
        <p:txBody>
          <a:bodyPr/>
          <a:lstStyle/>
          <a:p>
            <a:r>
              <a:rPr lang="en-US" dirty="0">
                <a:solidFill>
                  <a:schemeClr val="tx1"/>
                </a:solidFill>
              </a:rPr>
              <a:t>Identity as the core</a:t>
            </a:r>
          </a:p>
        </p:txBody>
      </p:sp>
      <p:sp>
        <p:nvSpPr>
          <p:cNvPr id="185" name="Oval 184"/>
          <p:cNvSpPr/>
          <p:nvPr/>
        </p:nvSpPr>
        <p:spPr bwMode="auto">
          <a:xfrm>
            <a:off x="4613447" y="2131549"/>
            <a:ext cx="3154676" cy="3154674"/>
          </a:xfrm>
          <a:prstGeom prst="ellipse">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265" name="Straight Arrow Connector 264"/>
          <p:cNvCxnSpPr/>
          <p:nvPr/>
        </p:nvCxnSpPr>
        <p:spPr>
          <a:xfrm flipH="1">
            <a:off x="2439413" y="5256938"/>
            <a:ext cx="2510329" cy="0"/>
          </a:xfrm>
          <a:prstGeom prst="straightConnector1">
            <a:avLst/>
          </a:prstGeom>
          <a:ln w="28575" cap="rnd">
            <a:solidFill>
              <a:schemeClr val="accent3"/>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7377096" y="5358987"/>
            <a:ext cx="100601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a:off x="7226062" y="5128849"/>
            <a:ext cx="1293464"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H="1">
            <a:off x="3320708" y="5012171"/>
            <a:ext cx="1629033" cy="2797"/>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535740" y="3384130"/>
            <a:ext cx="2482526" cy="1076846"/>
            <a:chOff x="5535740" y="3384130"/>
            <a:chExt cx="2482526" cy="1076846"/>
          </a:xfrm>
        </p:grpSpPr>
        <p:sp>
          <p:nvSpPr>
            <p:cNvPr id="197" name="Rectangle 196"/>
            <p:cNvSpPr/>
            <p:nvPr/>
          </p:nvSpPr>
          <p:spPr bwMode="auto">
            <a:xfrm>
              <a:off x="5535740" y="3706940"/>
              <a:ext cx="2482526" cy="7540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1" tIns="179251" rIns="0" bIns="45710"/>
            <a:lstStyle/>
            <a:p>
              <a:pPr algn="ctr" defTabSz="913841" fontAlgn="base">
                <a:lnSpc>
                  <a:spcPct val="90000"/>
                </a:lnSpc>
                <a:spcBef>
                  <a:spcPct val="0"/>
                </a:spcBef>
                <a:spcAft>
                  <a:spcPct val="0"/>
                </a:spcAft>
                <a:defRPr/>
              </a:pPr>
              <a:r>
                <a:rPr lang="en-US" sz="1500" dirty="0">
                  <a:solidFill>
                    <a:schemeClr val="bg1"/>
                  </a:solidFill>
                </a:rPr>
                <a:t>Single sign-on</a:t>
              </a:r>
            </a:p>
          </p:txBody>
        </p:sp>
        <p:pic>
          <p:nvPicPr>
            <p:cNvPr id="269" name="Picture 26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303" y="3384130"/>
              <a:ext cx="703068" cy="336744"/>
            </a:xfrm>
            <a:prstGeom prst="rect">
              <a:avLst/>
            </a:prstGeom>
          </p:spPr>
        </p:pic>
      </p:grpSp>
      <p:grpSp>
        <p:nvGrpSpPr>
          <p:cNvPr id="8" name="Group 7"/>
          <p:cNvGrpSpPr/>
          <p:nvPr/>
        </p:nvGrpSpPr>
        <p:grpSpPr>
          <a:xfrm>
            <a:off x="3902455" y="4277806"/>
            <a:ext cx="4480651" cy="2099132"/>
            <a:chOff x="3902455" y="4277806"/>
            <a:chExt cx="4480651" cy="2099132"/>
          </a:xfrm>
        </p:grpSpPr>
        <p:sp>
          <p:nvSpPr>
            <p:cNvPr id="193" name="Freeform 38"/>
            <p:cNvSpPr>
              <a:spLocks/>
            </p:cNvSpPr>
            <p:nvPr/>
          </p:nvSpPr>
          <p:spPr bwMode="auto">
            <a:xfrm>
              <a:off x="5010363" y="4352743"/>
              <a:ext cx="2200704" cy="144708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01" name="Group 200"/>
            <p:cNvGrpSpPr/>
            <p:nvPr/>
          </p:nvGrpSpPr>
          <p:grpSpPr>
            <a:xfrm>
              <a:off x="3902455" y="4277806"/>
              <a:ext cx="4480651" cy="2099132"/>
              <a:chOff x="3980707" y="4224074"/>
              <a:chExt cx="4570497" cy="2141224"/>
            </a:xfrm>
          </p:grpSpPr>
          <p:grpSp>
            <p:nvGrpSpPr>
              <p:cNvPr id="212" name="Group 211"/>
              <p:cNvGrpSpPr/>
              <p:nvPr/>
            </p:nvGrpSpPr>
            <p:grpSpPr>
              <a:xfrm>
                <a:off x="5836042" y="4224074"/>
                <a:ext cx="1534917" cy="1352670"/>
                <a:chOff x="5840939" y="4224074"/>
                <a:chExt cx="1534917" cy="1352670"/>
              </a:xfrm>
            </p:grpSpPr>
            <p:sp>
              <p:nvSpPr>
                <p:cNvPr id="261" name="Oval 260"/>
                <p:cNvSpPr/>
                <p:nvPr/>
              </p:nvSpPr>
              <p:spPr bwMode="auto">
                <a:xfrm>
                  <a:off x="6641470" y="4224074"/>
                  <a:ext cx="734386" cy="734383"/>
                </a:xfrm>
                <a:prstGeom prst="ellipse">
                  <a:avLst/>
                </a:prstGeom>
                <a:solidFill>
                  <a:schemeClr val="bg1"/>
                </a:solidFill>
                <a:ln w="19050">
                  <a:solidFill>
                    <a:schemeClr val="accent1"/>
                  </a:solid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63" name="Picture 2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40939" y="4707599"/>
                  <a:ext cx="869145" cy="869145"/>
                </a:xfrm>
                <a:prstGeom prst="rect">
                  <a:avLst/>
                </a:prstGeom>
              </p:spPr>
            </p:pic>
          </p:grpSp>
          <p:sp>
            <p:nvSpPr>
              <p:cNvPr id="239" name="TextBox 238"/>
              <p:cNvSpPr txBox="1"/>
              <p:nvPr/>
            </p:nvSpPr>
            <p:spPr>
              <a:xfrm>
                <a:off x="3980707" y="6088299"/>
                <a:ext cx="4570497" cy="276999"/>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961" dirty="0">
                    <a:solidFill>
                      <a:schemeClr val="bg1"/>
                    </a:solidFill>
                    <a:latin typeface="Segoe UI Light"/>
                    <a:ea typeface="ＭＳ Ｐゴシック" charset="0"/>
                    <a:cs typeface="Segoe UI Semibold" panose="020B0702040204020203" pitchFamily="34" charset="0"/>
                  </a:rPr>
                  <a:t>Microsoft Azure Active Directory</a:t>
                </a:r>
              </a:p>
            </p:txBody>
          </p:sp>
        </p:grpSp>
        <p:sp>
          <p:nvSpPr>
            <p:cNvPr id="270" name="Freeform 43"/>
            <p:cNvSpPr>
              <a:spLocks noEditPoints="1"/>
            </p:cNvSpPr>
            <p:nvPr/>
          </p:nvSpPr>
          <p:spPr bwMode="auto">
            <a:xfrm>
              <a:off x="6683326" y="4453562"/>
              <a:ext cx="382357" cy="382555"/>
            </a:xfrm>
            <a:custGeom>
              <a:avLst/>
              <a:gdLst>
                <a:gd name="T0" fmla="*/ 1222 w 2445"/>
                <a:gd name="T1" fmla="*/ 2446 h 2446"/>
                <a:gd name="T2" fmla="*/ 727 w 2445"/>
                <a:gd name="T3" fmla="*/ 719 h 2446"/>
                <a:gd name="T4" fmla="*/ 1511 w 2445"/>
                <a:gd name="T5" fmla="*/ 574 h 2446"/>
                <a:gd name="T6" fmla="*/ 1661 w 2445"/>
                <a:gd name="T7" fmla="*/ 737 h 2446"/>
                <a:gd name="T8" fmla="*/ 1288 w 2445"/>
                <a:gd name="T9" fmla="*/ 595 h 2446"/>
                <a:gd name="T10" fmla="*/ 789 w 2445"/>
                <a:gd name="T11" fmla="*/ 768 h 2446"/>
                <a:gd name="T12" fmla="*/ 672 w 2445"/>
                <a:gd name="T13" fmla="*/ 994 h 2446"/>
                <a:gd name="T14" fmla="*/ 1291 w 2445"/>
                <a:gd name="T15" fmla="*/ 652 h 2446"/>
                <a:gd name="T16" fmla="*/ 1735 w 2445"/>
                <a:gd name="T17" fmla="*/ 944 h 2446"/>
                <a:gd name="T18" fmla="*/ 1661 w 2445"/>
                <a:gd name="T19" fmla="*/ 967 h 2446"/>
                <a:gd name="T20" fmla="*/ 1157 w 2445"/>
                <a:gd name="T21" fmla="*/ 729 h 2446"/>
                <a:gd name="T22" fmla="*/ 740 w 2445"/>
                <a:gd name="T23" fmla="*/ 1034 h 2446"/>
                <a:gd name="T24" fmla="*/ 718 w 2445"/>
                <a:gd name="T25" fmla="*/ 1748 h 2446"/>
                <a:gd name="T26" fmla="*/ 1105 w 2445"/>
                <a:gd name="T27" fmla="*/ 1366 h 2446"/>
                <a:gd name="T28" fmla="*/ 1253 w 2445"/>
                <a:gd name="T29" fmla="*/ 1263 h 2446"/>
                <a:gd name="T30" fmla="*/ 877 w 2445"/>
                <a:gd name="T31" fmla="*/ 1704 h 2446"/>
                <a:gd name="T32" fmla="*/ 831 w 2445"/>
                <a:gd name="T33" fmla="*/ 1849 h 2446"/>
                <a:gd name="T34" fmla="*/ 1207 w 2445"/>
                <a:gd name="T35" fmla="*/ 1485 h 2446"/>
                <a:gd name="T36" fmla="*/ 1296 w 2445"/>
                <a:gd name="T37" fmla="*/ 1192 h 2446"/>
                <a:gd name="T38" fmla="*/ 1029 w 2445"/>
                <a:gd name="T39" fmla="*/ 1354 h 2446"/>
                <a:gd name="T40" fmla="*/ 656 w 2445"/>
                <a:gd name="T41" fmla="*/ 1621 h 2446"/>
                <a:gd name="T42" fmla="*/ 1028 w 2445"/>
                <a:gd name="T43" fmla="*/ 1194 h 2446"/>
                <a:gd name="T44" fmla="*/ 1379 w 2445"/>
                <a:gd name="T45" fmla="*/ 1180 h 2446"/>
                <a:gd name="T46" fmla="*/ 1014 w 2445"/>
                <a:gd name="T47" fmla="*/ 1778 h 2446"/>
                <a:gd name="T48" fmla="*/ 1284 w 2445"/>
                <a:gd name="T49" fmla="*/ 1943 h 2446"/>
                <a:gd name="T50" fmla="*/ 1174 w 2445"/>
                <a:gd name="T51" fmla="*/ 1827 h 2446"/>
                <a:gd name="T52" fmla="*/ 1054 w 2445"/>
                <a:gd name="T53" fmla="*/ 1906 h 2446"/>
                <a:gd name="T54" fmla="*/ 993 w 2445"/>
                <a:gd name="T55" fmla="*/ 1857 h 2446"/>
                <a:gd name="T56" fmla="*/ 1273 w 2445"/>
                <a:gd name="T57" fmla="*/ 1811 h 2446"/>
                <a:gd name="T58" fmla="*/ 1448 w 2445"/>
                <a:gd name="T59" fmla="*/ 1895 h 2446"/>
                <a:gd name="T60" fmla="*/ 1417 w 2445"/>
                <a:gd name="T61" fmla="*/ 1891 h 2446"/>
                <a:gd name="T62" fmla="*/ 1325 w 2445"/>
                <a:gd name="T63" fmla="*/ 1532 h 2446"/>
                <a:gd name="T64" fmla="*/ 1403 w 2445"/>
                <a:gd name="T65" fmla="*/ 1771 h 2446"/>
                <a:gd name="T66" fmla="*/ 1448 w 2445"/>
                <a:gd name="T67" fmla="*/ 1895 h 2446"/>
                <a:gd name="T68" fmla="*/ 1434 w 2445"/>
                <a:gd name="T69" fmla="*/ 1635 h 2446"/>
                <a:gd name="T70" fmla="*/ 1446 w 2445"/>
                <a:gd name="T71" fmla="*/ 1238 h 2446"/>
                <a:gd name="T72" fmla="*/ 963 w 2445"/>
                <a:gd name="T73" fmla="*/ 1188 h 2446"/>
                <a:gd name="T74" fmla="*/ 668 w 2445"/>
                <a:gd name="T75" fmla="*/ 1453 h 2446"/>
                <a:gd name="T76" fmla="*/ 809 w 2445"/>
                <a:gd name="T77" fmla="*/ 1275 h 2446"/>
                <a:gd name="T78" fmla="*/ 1240 w 2445"/>
                <a:gd name="T79" fmla="*/ 924 h 2446"/>
                <a:gd name="T80" fmla="*/ 1525 w 2445"/>
                <a:gd name="T81" fmla="*/ 1233 h 2446"/>
                <a:gd name="T82" fmla="*/ 1522 w 2445"/>
                <a:gd name="T83" fmla="*/ 1640 h 2446"/>
                <a:gd name="T84" fmla="*/ 1653 w 2445"/>
                <a:gd name="T85" fmla="*/ 1777 h 2446"/>
                <a:gd name="T86" fmla="*/ 1552 w 2445"/>
                <a:gd name="T87" fmla="*/ 1428 h 2446"/>
                <a:gd name="T88" fmla="*/ 1535 w 2445"/>
                <a:gd name="T89" fmla="*/ 1042 h 2446"/>
                <a:gd name="T90" fmla="*/ 939 w 2445"/>
                <a:gd name="T91" fmla="*/ 991 h 2446"/>
                <a:gd name="T92" fmla="*/ 695 w 2445"/>
                <a:gd name="T93" fmla="*/ 1263 h 2446"/>
                <a:gd name="T94" fmla="*/ 803 w 2445"/>
                <a:gd name="T95" fmla="*/ 1047 h 2446"/>
                <a:gd name="T96" fmla="*/ 1455 w 2445"/>
                <a:gd name="T97" fmla="*/ 852 h 2446"/>
                <a:gd name="T98" fmla="*/ 1637 w 2445"/>
                <a:gd name="T99" fmla="*/ 1384 h 2446"/>
                <a:gd name="T100" fmla="*/ 1719 w 2445"/>
                <a:gd name="T101" fmla="*/ 1628 h 2446"/>
                <a:gd name="T102" fmla="*/ 1758 w 2445"/>
                <a:gd name="T103" fmla="*/ 1510 h 2446"/>
                <a:gd name="T104" fmla="*/ 1682 w 2445"/>
                <a:gd name="T105" fmla="*/ 1492 h 2446"/>
                <a:gd name="T106" fmla="*/ 1673 w 2445"/>
                <a:gd name="T107" fmla="*/ 1090 h 2446"/>
                <a:gd name="T108" fmla="*/ 1771 w 2445"/>
                <a:gd name="T109" fmla="*/ 114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5" h="2446">
                  <a:moveTo>
                    <a:pt x="1222" y="0"/>
                  </a:moveTo>
                  <a:cubicBezTo>
                    <a:pt x="547" y="0"/>
                    <a:pt x="0" y="548"/>
                    <a:pt x="0" y="1223"/>
                  </a:cubicBezTo>
                  <a:cubicBezTo>
                    <a:pt x="0" y="1898"/>
                    <a:pt x="547" y="2446"/>
                    <a:pt x="1222" y="2446"/>
                  </a:cubicBezTo>
                  <a:cubicBezTo>
                    <a:pt x="1898" y="2446"/>
                    <a:pt x="2445" y="1898"/>
                    <a:pt x="2445" y="1223"/>
                  </a:cubicBezTo>
                  <a:cubicBezTo>
                    <a:pt x="2445" y="548"/>
                    <a:pt x="1898" y="0"/>
                    <a:pt x="1222" y="0"/>
                  </a:cubicBezTo>
                  <a:close/>
                  <a:moveTo>
                    <a:pt x="727" y="719"/>
                  </a:moveTo>
                  <a:cubicBezTo>
                    <a:pt x="757" y="681"/>
                    <a:pt x="793" y="650"/>
                    <a:pt x="833" y="623"/>
                  </a:cubicBezTo>
                  <a:cubicBezTo>
                    <a:pt x="916" y="565"/>
                    <a:pt x="1009" y="531"/>
                    <a:pt x="1110" y="518"/>
                  </a:cubicBezTo>
                  <a:cubicBezTo>
                    <a:pt x="1249" y="500"/>
                    <a:pt x="1383" y="517"/>
                    <a:pt x="1511" y="574"/>
                  </a:cubicBezTo>
                  <a:cubicBezTo>
                    <a:pt x="1567" y="599"/>
                    <a:pt x="1619" y="632"/>
                    <a:pt x="1666" y="671"/>
                  </a:cubicBezTo>
                  <a:cubicBezTo>
                    <a:pt x="1677" y="680"/>
                    <a:pt x="1682" y="690"/>
                    <a:pt x="1682" y="706"/>
                  </a:cubicBezTo>
                  <a:cubicBezTo>
                    <a:pt x="1682" y="718"/>
                    <a:pt x="1675" y="730"/>
                    <a:pt x="1661" y="737"/>
                  </a:cubicBezTo>
                  <a:cubicBezTo>
                    <a:pt x="1647" y="744"/>
                    <a:pt x="1633" y="743"/>
                    <a:pt x="1620" y="734"/>
                  </a:cubicBezTo>
                  <a:cubicBezTo>
                    <a:pt x="1608" y="726"/>
                    <a:pt x="1598" y="717"/>
                    <a:pt x="1586" y="709"/>
                  </a:cubicBezTo>
                  <a:cubicBezTo>
                    <a:pt x="1497" y="644"/>
                    <a:pt x="1397" y="607"/>
                    <a:pt x="1288" y="595"/>
                  </a:cubicBezTo>
                  <a:cubicBezTo>
                    <a:pt x="1190" y="584"/>
                    <a:pt x="1094" y="591"/>
                    <a:pt x="1000" y="625"/>
                  </a:cubicBezTo>
                  <a:cubicBezTo>
                    <a:pt x="929" y="650"/>
                    <a:pt x="866" y="689"/>
                    <a:pt x="812" y="742"/>
                  </a:cubicBezTo>
                  <a:cubicBezTo>
                    <a:pt x="804" y="750"/>
                    <a:pt x="796" y="759"/>
                    <a:pt x="789" y="768"/>
                  </a:cubicBezTo>
                  <a:cubicBezTo>
                    <a:pt x="774" y="786"/>
                    <a:pt x="749" y="789"/>
                    <a:pt x="732" y="775"/>
                  </a:cubicBezTo>
                  <a:cubicBezTo>
                    <a:pt x="715" y="762"/>
                    <a:pt x="712" y="737"/>
                    <a:pt x="727" y="719"/>
                  </a:cubicBezTo>
                  <a:close/>
                  <a:moveTo>
                    <a:pt x="672" y="994"/>
                  </a:moveTo>
                  <a:cubicBezTo>
                    <a:pt x="719" y="917"/>
                    <a:pt x="772" y="843"/>
                    <a:pt x="840" y="782"/>
                  </a:cubicBezTo>
                  <a:cubicBezTo>
                    <a:pt x="914" y="716"/>
                    <a:pt x="1000" y="676"/>
                    <a:pt x="1097" y="658"/>
                  </a:cubicBezTo>
                  <a:cubicBezTo>
                    <a:pt x="1161" y="647"/>
                    <a:pt x="1226" y="644"/>
                    <a:pt x="1291" y="652"/>
                  </a:cubicBezTo>
                  <a:cubicBezTo>
                    <a:pt x="1378" y="663"/>
                    <a:pt x="1458" y="693"/>
                    <a:pt x="1532" y="740"/>
                  </a:cubicBezTo>
                  <a:cubicBezTo>
                    <a:pt x="1606" y="788"/>
                    <a:pt x="1670" y="847"/>
                    <a:pt x="1722" y="918"/>
                  </a:cubicBezTo>
                  <a:cubicBezTo>
                    <a:pt x="1728" y="926"/>
                    <a:pt x="1731" y="936"/>
                    <a:pt x="1735" y="944"/>
                  </a:cubicBezTo>
                  <a:cubicBezTo>
                    <a:pt x="1734" y="945"/>
                    <a:pt x="1734" y="945"/>
                    <a:pt x="1733" y="945"/>
                  </a:cubicBezTo>
                  <a:cubicBezTo>
                    <a:pt x="1733" y="962"/>
                    <a:pt x="1722" y="977"/>
                    <a:pt x="1706" y="983"/>
                  </a:cubicBezTo>
                  <a:cubicBezTo>
                    <a:pt x="1689" y="988"/>
                    <a:pt x="1672" y="983"/>
                    <a:pt x="1661" y="967"/>
                  </a:cubicBezTo>
                  <a:cubicBezTo>
                    <a:pt x="1638" y="936"/>
                    <a:pt x="1612" y="907"/>
                    <a:pt x="1583" y="880"/>
                  </a:cubicBezTo>
                  <a:cubicBezTo>
                    <a:pt x="1511" y="812"/>
                    <a:pt x="1429" y="763"/>
                    <a:pt x="1332" y="739"/>
                  </a:cubicBezTo>
                  <a:cubicBezTo>
                    <a:pt x="1274" y="725"/>
                    <a:pt x="1216" y="723"/>
                    <a:pt x="1157" y="729"/>
                  </a:cubicBezTo>
                  <a:cubicBezTo>
                    <a:pt x="1094" y="736"/>
                    <a:pt x="1034" y="752"/>
                    <a:pt x="979" y="781"/>
                  </a:cubicBezTo>
                  <a:cubicBezTo>
                    <a:pt x="921" y="811"/>
                    <a:pt x="873" y="854"/>
                    <a:pt x="832" y="905"/>
                  </a:cubicBezTo>
                  <a:cubicBezTo>
                    <a:pt x="798" y="946"/>
                    <a:pt x="767" y="988"/>
                    <a:pt x="740" y="1034"/>
                  </a:cubicBezTo>
                  <a:cubicBezTo>
                    <a:pt x="728" y="1054"/>
                    <a:pt x="704" y="1060"/>
                    <a:pt x="685" y="1048"/>
                  </a:cubicBezTo>
                  <a:cubicBezTo>
                    <a:pt x="666" y="1037"/>
                    <a:pt x="660" y="1014"/>
                    <a:pt x="672" y="994"/>
                  </a:cubicBezTo>
                  <a:close/>
                  <a:moveTo>
                    <a:pt x="718" y="1748"/>
                  </a:moveTo>
                  <a:cubicBezTo>
                    <a:pt x="716" y="1732"/>
                    <a:pt x="723" y="1721"/>
                    <a:pt x="736" y="1711"/>
                  </a:cubicBezTo>
                  <a:cubicBezTo>
                    <a:pt x="777" y="1680"/>
                    <a:pt x="819" y="1650"/>
                    <a:pt x="859" y="1617"/>
                  </a:cubicBezTo>
                  <a:cubicBezTo>
                    <a:pt x="951" y="1543"/>
                    <a:pt x="1034" y="1461"/>
                    <a:pt x="1105" y="1366"/>
                  </a:cubicBezTo>
                  <a:cubicBezTo>
                    <a:pt x="1133" y="1328"/>
                    <a:pt x="1158" y="1289"/>
                    <a:pt x="1177" y="1246"/>
                  </a:cubicBezTo>
                  <a:cubicBezTo>
                    <a:pt x="1184" y="1228"/>
                    <a:pt x="1203" y="1219"/>
                    <a:pt x="1222" y="1224"/>
                  </a:cubicBezTo>
                  <a:cubicBezTo>
                    <a:pt x="1240" y="1228"/>
                    <a:pt x="1252" y="1244"/>
                    <a:pt x="1253" y="1263"/>
                  </a:cubicBezTo>
                  <a:cubicBezTo>
                    <a:pt x="1251" y="1269"/>
                    <a:pt x="1249" y="1276"/>
                    <a:pt x="1247" y="1282"/>
                  </a:cubicBezTo>
                  <a:cubicBezTo>
                    <a:pt x="1223" y="1336"/>
                    <a:pt x="1191" y="1385"/>
                    <a:pt x="1155" y="1431"/>
                  </a:cubicBezTo>
                  <a:cubicBezTo>
                    <a:pt x="1075" y="1535"/>
                    <a:pt x="980" y="1623"/>
                    <a:pt x="877" y="1704"/>
                  </a:cubicBezTo>
                  <a:cubicBezTo>
                    <a:pt x="846" y="1729"/>
                    <a:pt x="813" y="1753"/>
                    <a:pt x="781" y="1776"/>
                  </a:cubicBezTo>
                  <a:cubicBezTo>
                    <a:pt x="755" y="1795"/>
                    <a:pt x="720" y="1779"/>
                    <a:pt x="718" y="1748"/>
                  </a:cubicBezTo>
                  <a:close/>
                  <a:moveTo>
                    <a:pt x="831" y="1849"/>
                  </a:moveTo>
                  <a:cubicBezTo>
                    <a:pt x="827" y="1832"/>
                    <a:pt x="834" y="1818"/>
                    <a:pt x="848" y="1807"/>
                  </a:cubicBezTo>
                  <a:cubicBezTo>
                    <a:pt x="889" y="1776"/>
                    <a:pt x="930" y="1746"/>
                    <a:pt x="970" y="1713"/>
                  </a:cubicBezTo>
                  <a:cubicBezTo>
                    <a:pt x="1055" y="1644"/>
                    <a:pt x="1136" y="1570"/>
                    <a:pt x="1207" y="1485"/>
                  </a:cubicBezTo>
                  <a:cubicBezTo>
                    <a:pt x="1245" y="1440"/>
                    <a:pt x="1281" y="1393"/>
                    <a:pt x="1303" y="1338"/>
                  </a:cubicBezTo>
                  <a:cubicBezTo>
                    <a:pt x="1315" y="1311"/>
                    <a:pt x="1323" y="1284"/>
                    <a:pt x="1319" y="1254"/>
                  </a:cubicBezTo>
                  <a:cubicBezTo>
                    <a:pt x="1315" y="1232"/>
                    <a:pt x="1308" y="1211"/>
                    <a:pt x="1296" y="1192"/>
                  </a:cubicBezTo>
                  <a:cubicBezTo>
                    <a:pt x="1267" y="1145"/>
                    <a:pt x="1213" y="1130"/>
                    <a:pt x="1164" y="1156"/>
                  </a:cubicBezTo>
                  <a:cubicBezTo>
                    <a:pt x="1135" y="1171"/>
                    <a:pt x="1115" y="1195"/>
                    <a:pt x="1101" y="1224"/>
                  </a:cubicBezTo>
                  <a:cubicBezTo>
                    <a:pt x="1081" y="1269"/>
                    <a:pt x="1057" y="1313"/>
                    <a:pt x="1029" y="1354"/>
                  </a:cubicBezTo>
                  <a:cubicBezTo>
                    <a:pt x="986" y="1417"/>
                    <a:pt x="932" y="1469"/>
                    <a:pt x="871" y="1514"/>
                  </a:cubicBezTo>
                  <a:cubicBezTo>
                    <a:pt x="819" y="1554"/>
                    <a:pt x="766" y="1591"/>
                    <a:pt x="713" y="1630"/>
                  </a:cubicBezTo>
                  <a:cubicBezTo>
                    <a:pt x="693" y="1644"/>
                    <a:pt x="668" y="1640"/>
                    <a:pt x="656" y="1621"/>
                  </a:cubicBezTo>
                  <a:cubicBezTo>
                    <a:pt x="643" y="1603"/>
                    <a:pt x="647" y="1580"/>
                    <a:pt x="667" y="1565"/>
                  </a:cubicBezTo>
                  <a:cubicBezTo>
                    <a:pt x="717" y="1529"/>
                    <a:pt x="767" y="1493"/>
                    <a:pt x="817" y="1457"/>
                  </a:cubicBezTo>
                  <a:cubicBezTo>
                    <a:pt x="912" y="1388"/>
                    <a:pt x="982" y="1301"/>
                    <a:pt x="1028" y="1194"/>
                  </a:cubicBezTo>
                  <a:cubicBezTo>
                    <a:pt x="1052" y="1142"/>
                    <a:pt x="1088" y="1102"/>
                    <a:pt x="1142" y="1079"/>
                  </a:cubicBezTo>
                  <a:cubicBezTo>
                    <a:pt x="1165" y="1070"/>
                    <a:pt x="1188" y="1065"/>
                    <a:pt x="1213" y="1065"/>
                  </a:cubicBezTo>
                  <a:cubicBezTo>
                    <a:pt x="1285" y="1065"/>
                    <a:pt x="1348" y="1109"/>
                    <a:pt x="1379" y="1180"/>
                  </a:cubicBezTo>
                  <a:cubicBezTo>
                    <a:pt x="1408" y="1247"/>
                    <a:pt x="1402" y="1312"/>
                    <a:pt x="1373" y="1376"/>
                  </a:cubicBezTo>
                  <a:cubicBezTo>
                    <a:pt x="1346" y="1437"/>
                    <a:pt x="1307" y="1490"/>
                    <a:pt x="1265" y="1540"/>
                  </a:cubicBezTo>
                  <a:cubicBezTo>
                    <a:pt x="1190" y="1628"/>
                    <a:pt x="1104" y="1705"/>
                    <a:pt x="1014" y="1778"/>
                  </a:cubicBezTo>
                  <a:cubicBezTo>
                    <a:pt x="975" y="1810"/>
                    <a:pt x="935" y="1841"/>
                    <a:pt x="894" y="1871"/>
                  </a:cubicBezTo>
                  <a:cubicBezTo>
                    <a:pt x="870" y="1889"/>
                    <a:pt x="838" y="1878"/>
                    <a:pt x="831" y="1849"/>
                  </a:cubicBezTo>
                  <a:close/>
                  <a:moveTo>
                    <a:pt x="1284" y="1943"/>
                  </a:moveTo>
                  <a:cubicBezTo>
                    <a:pt x="1263" y="1950"/>
                    <a:pt x="1243" y="1939"/>
                    <a:pt x="1235" y="1918"/>
                  </a:cubicBezTo>
                  <a:cubicBezTo>
                    <a:pt x="1227" y="1898"/>
                    <a:pt x="1220" y="1879"/>
                    <a:pt x="1211" y="1861"/>
                  </a:cubicBezTo>
                  <a:cubicBezTo>
                    <a:pt x="1203" y="1845"/>
                    <a:pt x="1191" y="1833"/>
                    <a:pt x="1174" y="1827"/>
                  </a:cubicBezTo>
                  <a:cubicBezTo>
                    <a:pt x="1163" y="1823"/>
                    <a:pt x="1153" y="1823"/>
                    <a:pt x="1144" y="1829"/>
                  </a:cubicBezTo>
                  <a:cubicBezTo>
                    <a:pt x="1128" y="1840"/>
                    <a:pt x="1111" y="1850"/>
                    <a:pt x="1097" y="1863"/>
                  </a:cubicBezTo>
                  <a:cubicBezTo>
                    <a:pt x="1081" y="1876"/>
                    <a:pt x="1068" y="1892"/>
                    <a:pt x="1054" y="1906"/>
                  </a:cubicBezTo>
                  <a:cubicBezTo>
                    <a:pt x="1042" y="1919"/>
                    <a:pt x="1025" y="1922"/>
                    <a:pt x="1010" y="1915"/>
                  </a:cubicBezTo>
                  <a:cubicBezTo>
                    <a:pt x="994" y="1909"/>
                    <a:pt x="985" y="1894"/>
                    <a:pt x="986" y="1877"/>
                  </a:cubicBezTo>
                  <a:cubicBezTo>
                    <a:pt x="987" y="1870"/>
                    <a:pt x="989" y="1862"/>
                    <a:pt x="993" y="1857"/>
                  </a:cubicBezTo>
                  <a:cubicBezTo>
                    <a:pt x="1026" y="1818"/>
                    <a:pt x="1062" y="1783"/>
                    <a:pt x="1107" y="1759"/>
                  </a:cubicBezTo>
                  <a:cubicBezTo>
                    <a:pt x="1124" y="1751"/>
                    <a:pt x="1141" y="1746"/>
                    <a:pt x="1160" y="1746"/>
                  </a:cubicBezTo>
                  <a:cubicBezTo>
                    <a:pt x="1210" y="1748"/>
                    <a:pt x="1246" y="1771"/>
                    <a:pt x="1273" y="1811"/>
                  </a:cubicBezTo>
                  <a:cubicBezTo>
                    <a:pt x="1291" y="1837"/>
                    <a:pt x="1302" y="1866"/>
                    <a:pt x="1311" y="1896"/>
                  </a:cubicBezTo>
                  <a:cubicBezTo>
                    <a:pt x="1316" y="1916"/>
                    <a:pt x="1304" y="1937"/>
                    <a:pt x="1284" y="1943"/>
                  </a:cubicBezTo>
                  <a:close/>
                  <a:moveTo>
                    <a:pt x="1448" y="1895"/>
                  </a:moveTo>
                  <a:cubicBezTo>
                    <a:pt x="1445" y="1896"/>
                    <a:pt x="1441" y="1896"/>
                    <a:pt x="1438" y="1897"/>
                  </a:cubicBezTo>
                  <a:cubicBezTo>
                    <a:pt x="1438" y="1897"/>
                    <a:pt x="1438" y="1898"/>
                    <a:pt x="1437" y="1898"/>
                  </a:cubicBezTo>
                  <a:cubicBezTo>
                    <a:pt x="1431" y="1896"/>
                    <a:pt x="1423" y="1895"/>
                    <a:pt x="1417" y="1891"/>
                  </a:cubicBezTo>
                  <a:cubicBezTo>
                    <a:pt x="1362" y="1851"/>
                    <a:pt x="1316" y="1803"/>
                    <a:pt x="1291" y="1739"/>
                  </a:cubicBezTo>
                  <a:cubicBezTo>
                    <a:pt x="1267" y="1680"/>
                    <a:pt x="1268" y="1620"/>
                    <a:pt x="1294" y="1562"/>
                  </a:cubicBezTo>
                  <a:cubicBezTo>
                    <a:pt x="1301" y="1548"/>
                    <a:pt x="1309" y="1536"/>
                    <a:pt x="1325" y="1532"/>
                  </a:cubicBezTo>
                  <a:cubicBezTo>
                    <a:pt x="1341" y="1529"/>
                    <a:pt x="1354" y="1534"/>
                    <a:pt x="1364" y="1545"/>
                  </a:cubicBezTo>
                  <a:cubicBezTo>
                    <a:pt x="1374" y="1557"/>
                    <a:pt x="1377" y="1571"/>
                    <a:pt x="1370" y="1585"/>
                  </a:cubicBezTo>
                  <a:cubicBezTo>
                    <a:pt x="1336" y="1655"/>
                    <a:pt x="1355" y="1716"/>
                    <a:pt x="1403" y="1771"/>
                  </a:cubicBezTo>
                  <a:cubicBezTo>
                    <a:pt x="1420" y="1791"/>
                    <a:pt x="1442" y="1808"/>
                    <a:pt x="1462" y="1826"/>
                  </a:cubicBezTo>
                  <a:cubicBezTo>
                    <a:pt x="1474" y="1836"/>
                    <a:pt x="1480" y="1849"/>
                    <a:pt x="1477" y="1865"/>
                  </a:cubicBezTo>
                  <a:cubicBezTo>
                    <a:pt x="1474" y="1881"/>
                    <a:pt x="1464" y="1891"/>
                    <a:pt x="1448" y="1895"/>
                  </a:cubicBezTo>
                  <a:close/>
                  <a:moveTo>
                    <a:pt x="1653" y="1777"/>
                  </a:moveTo>
                  <a:cubicBezTo>
                    <a:pt x="1645" y="1798"/>
                    <a:pt x="1623" y="1807"/>
                    <a:pt x="1601" y="1800"/>
                  </a:cubicBezTo>
                  <a:cubicBezTo>
                    <a:pt x="1518" y="1773"/>
                    <a:pt x="1463" y="1717"/>
                    <a:pt x="1434" y="1635"/>
                  </a:cubicBezTo>
                  <a:cubicBezTo>
                    <a:pt x="1416" y="1583"/>
                    <a:pt x="1405" y="1529"/>
                    <a:pt x="1412" y="1474"/>
                  </a:cubicBezTo>
                  <a:cubicBezTo>
                    <a:pt x="1416" y="1436"/>
                    <a:pt x="1423" y="1398"/>
                    <a:pt x="1430" y="1361"/>
                  </a:cubicBezTo>
                  <a:cubicBezTo>
                    <a:pt x="1437" y="1320"/>
                    <a:pt x="1445" y="1280"/>
                    <a:pt x="1446" y="1238"/>
                  </a:cubicBezTo>
                  <a:cubicBezTo>
                    <a:pt x="1449" y="1155"/>
                    <a:pt x="1414" y="1092"/>
                    <a:pt x="1347" y="1045"/>
                  </a:cubicBezTo>
                  <a:cubicBezTo>
                    <a:pt x="1252" y="979"/>
                    <a:pt x="1133" y="989"/>
                    <a:pt x="1046" y="1071"/>
                  </a:cubicBezTo>
                  <a:cubicBezTo>
                    <a:pt x="1011" y="1104"/>
                    <a:pt x="982" y="1144"/>
                    <a:pt x="963" y="1188"/>
                  </a:cubicBezTo>
                  <a:cubicBezTo>
                    <a:pt x="936" y="1253"/>
                    <a:pt x="893" y="1306"/>
                    <a:pt x="841" y="1353"/>
                  </a:cubicBezTo>
                  <a:cubicBezTo>
                    <a:pt x="800" y="1390"/>
                    <a:pt x="757" y="1423"/>
                    <a:pt x="710" y="1453"/>
                  </a:cubicBezTo>
                  <a:cubicBezTo>
                    <a:pt x="696" y="1461"/>
                    <a:pt x="682" y="1462"/>
                    <a:pt x="668" y="1453"/>
                  </a:cubicBezTo>
                  <a:cubicBezTo>
                    <a:pt x="655" y="1446"/>
                    <a:pt x="648" y="1434"/>
                    <a:pt x="649" y="1418"/>
                  </a:cubicBezTo>
                  <a:cubicBezTo>
                    <a:pt x="649" y="1404"/>
                    <a:pt x="657" y="1393"/>
                    <a:pt x="669" y="1385"/>
                  </a:cubicBezTo>
                  <a:cubicBezTo>
                    <a:pt x="719" y="1353"/>
                    <a:pt x="767" y="1317"/>
                    <a:pt x="809" y="1275"/>
                  </a:cubicBezTo>
                  <a:cubicBezTo>
                    <a:pt x="842" y="1241"/>
                    <a:pt x="870" y="1204"/>
                    <a:pt x="889" y="1160"/>
                  </a:cubicBezTo>
                  <a:cubicBezTo>
                    <a:pt x="919" y="1093"/>
                    <a:pt x="961" y="1034"/>
                    <a:pt x="1021" y="990"/>
                  </a:cubicBezTo>
                  <a:cubicBezTo>
                    <a:pt x="1085" y="940"/>
                    <a:pt x="1158" y="917"/>
                    <a:pt x="1240" y="924"/>
                  </a:cubicBezTo>
                  <a:cubicBezTo>
                    <a:pt x="1373" y="936"/>
                    <a:pt x="1490" y="1039"/>
                    <a:pt x="1516" y="1154"/>
                  </a:cubicBezTo>
                  <a:cubicBezTo>
                    <a:pt x="1522" y="1180"/>
                    <a:pt x="1524" y="1206"/>
                    <a:pt x="1528" y="1233"/>
                  </a:cubicBezTo>
                  <a:cubicBezTo>
                    <a:pt x="1527" y="1233"/>
                    <a:pt x="1526" y="1233"/>
                    <a:pt x="1525" y="1233"/>
                  </a:cubicBezTo>
                  <a:cubicBezTo>
                    <a:pt x="1525" y="1280"/>
                    <a:pt x="1517" y="1325"/>
                    <a:pt x="1508" y="1371"/>
                  </a:cubicBezTo>
                  <a:cubicBezTo>
                    <a:pt x="1499" y="1415"/>
                    <a:pt x="1489" y="1459"/>
                    <a:pt x="1489" y="1505"/>
                  </a:cubicBezTo>
                  <a:cubicBezTo>
                    <a:pt x="1490" y="1553"/>
                    <a:pt x="1501" y="1598"/>
                    <a:pt x="1522" y="1640"/>
                  </a:cubicBezTo>
                  <a:cubicBezTo>
                    <a:pt x="1541" y="1677"/>
                    <a:pt x="1570" y="1703"/>
                    <a:pt x="1608" y="1718"/>
                  </a:cubicBezTo>
                  <a:cubicBezTo>
                    <a:pt x="1615" y="1721"/>
                    <a:pt x="1621" y="1723"/>
                    <a:pt x="1628" y="1726"/>
                  </a:cubicBezTo>
                  <a:cubicBezTo>
                    <a:pt x="1650" y="1734"/>
                    <a:pt x="1661" y="1756"/>
                    <a:pt x="1653" y="1777"/>
                  </a:cubicBezTo>
                  <a:close/>
                  <a:moveTo>
                    <a:pt x="1670" y="1689"/>
                  </a:moveTo>
                  <a:cubicBezTo>
                    <a:pt x="1616" y="1641"/>
                    <a:pt x="1570" y="1586"/>
                    <a:pt x="1554" y="1512"/>
                  </a:cubicBezTo>
                  <a:cubicBezTo>
                    <a:pt x="1548" y="1484"/>
                    <a:pt x="1548" y="1456"/>
                    <a:pt x="1552" y="1428"/>
                  </a:cubicBezTo>
                  <a:cubicBezTo>
                    <a:pt x="1560" y="1371"/>
                    <a:pt x="1569" y="1314"/>
                    <a:pt x="1576" y="1257"/>
                  </a:cubicBezTo>
                  <a:cubicBezTo>
                    <a:pt x="1581" y="1222"/>
                    <a:pt x="1586" y="1186"/>
                    <a:pt x="1580" y="1150"/>
                  </a:cubicBezTo>
                  <a:cubicBezTo>
                    <a:pt x="1574" y="1111"/>
                    <a:pt x="1556" y="1075"/>
                    <a:pt x="1535" y="1042"/>
                  </a:cubicBezTo>
                  <a:cubicBezTo>
                    <a:pt x="1476" y="947"/>
                    <a:pt x="1392" y="888"/>
                    <a:pt x="1280" y="870"/>
                  </a:cubicBezTo>
                  <a:cubicBezTo>
                    <a:pt x="1258" y="867"/>
                    <a:pt x="1235" y="866"/>
                    <a:pt x="1213" y="863"/>
                  </a:cubicBezTo>
                  <a:cubicBezTo>
                    <a:pt x="1102" y="864"/>
                    <a:pt x="1011" y="908"/>
                    <a:pt x="939" y="991"/>
                  </a:cubicBezTo>
                  <a:cubicBezTo>
                    <a:pt x="911" y="1024"/>
                    <a:pt x="887" y="1059"/>
                    <a:pt x="865" y="1096"/>
                  </a:cubicBezTo>
                  <a:cubicBezTo>
                    <a:pt x="831" y="1155"/>
                    <a:pt x="788" y="1205"/>
                    <a:pt x="732" y="1244"/>
                  </a:cubicBezTo>
                  <a:cubicBezTo>
                    <a:pt x="721" y="1252"/>
                    <a:pt x="708" y="1259"/>
                    <a:pt x="695" y="1263"/>
                  </a:cubicBezTo>
                  <a:cubicBezTo>
                    <a:pt x="678" y="1268"/>
                    <a:pt x="660" y="1257"/>
                    <a:pt x="653" y="1240"/>
                  </a:cubicBezTo>
                  <a:cubicBezTo>
                    <a:pt x="645" y="1224"/>
                    <a:pt x="650" y="1203"/>
                    <a:pt x="666" y="1193"/>
                  </a:cubicBezTo>
                  <a:cubicBezTo>
                    <a:pt x="726" y="1157"/>
                    <a:pt x="768" y="1106"/>
                    <a:pt x="803" y="1047"/>
                  </a:cubicBezTo>
                  <a:cubicBezTo>
                    <a:pt x="829" y="1002"/>
                    <a:pt x="859" y="961"/>
                    <a:pt x="894" y="924"/>
                  </a:cubicBezTo>
                  <a:cubicBezTo>
                    <a:pt x="966" y="847"/>
                    <a:pt x="1054" y="800"/>
                    <a:pt x="1160" y="789"/>
                  </a:cubicBezTo>
                  <a:cubicBezTo>
                    <a:pt x="1265" y="778"/>
                    <a:pt x="1365" y="796"/>
                    <a:pt x="1455" y="852"/>
                  </a:cubicBezTo>
                  <a:cubicBezTo>
                    <a:pt x="1556" y="915"/>
                    <a:pt x="1623" y="1006"/>
                    <a:pt x="1655" y="1121"/>
                  </a:cubicBezTo>
                  <a:cubicBezTo>
                    <a:pt x="1663" y="1150"/>
                    <a:pt x="1663" y="1181"/>
                    <a:pt x="1660" y="1212"/>
                  </a:cubicBezTo>
                  <a:cubicBezTo>
                    <a:pt x="1653" y="1269"/>
                    <a:pt x="1645" y="1327"/>
                    <a:pt x="1637" y="1384"/>
                  </a:cubicBezTo>
                  <a:cubicBezTo>
                    <a:pt x="1634" y="1411"/>
                    <a:pt x="1630" y="1438"/>
                    <a:pt x="1629" y="1466"/>
                  </a:cubicBezTo>
                  <a:cubicBezTo>
                    <a:pt x="1627" y="1496"/>
                    <a:pt x="1638" y="1524"/>
                    <a:pt x="1653" y="1549"/>
                  </a:cubicBezTo>
                  <a:cubicBezTo>
                    <a:pt x="1671" y="1579"/>
                    <a:pt x="1694" y="1604"/>
                    <a:pt x="1719" y="1628"/>
                  </a:cubicBezTo>
                  <a:cubicBezTo>
                    <a:pt x="1731" y="1639"/>
                    <a:pt x="1736" y="1652"/>
                    <a:pt x="1731" y="1668"/>
                  </a:cubicBezTo>
                  <a:cubicBezTo>
                    <a:pt x="1724" y="1695"/>
                    <a:pt x="1691" y="1708"/>
                    <a:pt x="1670" y="1689"/>
                  </a:cubicBezTo>
                  <a:close/>
                  <a:moveTo>
                    <a:pt x="1758" y="1510"/>
                  </a:moveTo>
                  <a:cubicBezTo>
                    <a:pt x="1754" y="1530"/>
                    <a:pt x="1739" y="1542"/>
                    <a:pt x="1721" y="1543"/>
                  </a:cubicBezTo>
                  <a:cubicBezTo>
                    <a:pt x="1703" y="1543"/>
                    <a:pt x="1686" y="1532"/>
                    <a:pt x="1682" y="1515"/>
                  </a:cubicBezTo>
                  <a:cubicBezTo>
                    <a:pt x="1680" y="1507"/>
                    <a:pt x="1680" y="1499"/>
                    <a:pt x="1682" y="1492"/>
                  </a:cubicBezTo>
                  <a:cubicBezTo>
                    <a:pt x="1697" y="1420"/>
                    <a:pt x="1707" y="1349"/>
                    <a:pt x="1706" y="1276"/>
                  </a:cubicBezTo>
                  <a:cubicBezTo>
                    <a:pt x="1705" y="1219"/>
                    <a:pt x="1699" y="1163"/>
                    <a:pt x="1681" y="1109"/>
                  </a:cubicBezTo>
                  <a:cubicBezTo>
                    <a:pt x="1679" y="1103"/>
                    <a:pt x="1676" y="1096"/>
                    <a:pt x="1673" y="1090"/>
                  </a:cubicBezTo>
                  <a:cubicBezTo>
                    <a:pt x="1665" y="1069"/>
                    <a:pt x="1673" y="1047"/>
                    <a:pt x="1693" y="1038"/>
                  </a:cubicBezTo>
                  <a:cubicBezTo>
                    <a:pt x="1713" y="1029"/>
                    <a:pt x="1737" y="1037"/>
                    <a:pt x="1745" y="1058"/>
                  </a:cubicBezTo>
                  <a:cubicBezTo>
                    <a:pt x="1755" y="1085"/>
                    <a:pt x="1764" y="1112"/>
                    <a:pt x="1771" y="1140"/>
                  </a:cubicBezTo>
                  <a:cubicBezTo>
                    <a:pt x="1782" y="1188"/>
                    <a:pt x="1785" y="1237"/>
                    <a:pt x="1785" y="1286"/>
                  </a:cubicBezTo>
                  <a:cubicBezTo>
                    <a:pt x="1785" y="1362"/>
                    <a:pt x="1775" y="1436"/>
                    <a:pt x="1758" y="15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51" name="Group 350"/>
          <p:cNvGrpSpPr/>
          <p:nvPr/>
        </p:nvGrpSpPr>
        <p:grpSpPr>
          <a:xfrm>
            <a:off x="2601118" y="4711762"/>
            <a:ext cx="658968" cy="392532"/>
            <a:chOff x="10227446" y="2986117"/>
            <a:chExt cx="658968" cy="392532"/>
          </a:xfrm>
        </p:grpSpPr>
        <p:grpSp>
          <p:nvGrpSpPr>
            <p:cNvPr id="352" name="Group 351"/>
            <p:cNvGrpSpPr/>
            <p:nvPr/>
          </p:nvGrpSpPr>
          <p:grpSpPr>
            <a:xfrm>
              <a:off x="10227446" y="2986117"/>
              <a:ext cx="658968" cy="392532"/>
              <a:chOff x="6002760" y="3291875"/>
              <a:chExt cx="3471152" cy="1658849"/>
            </a:xfrm>
          </p:grpSpPr>
          <p:sp>
            <p:nvSpPr>
              <p:cNvPr id="354" name="Rectangle 353"/>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355" name="Rectangle 354"/>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353"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1"/>
            </a:solidFill>
            <a:ln>
              <a:noFill/>
            </a:ln>
            <a:extLst/>
          </p:spPr>
          <p:txBody>
            <a:bodyPr/>
            <a:lstStyle/>
            <a:p>
              <a:pPr defTabSz="913244" fontAlgn="base">
                <a:spcBef>
                  <a:spcPct val="0"/>
                </a:spcBef>
                <a:spcAft>
                  <a:spcPct val="0"/>
                </a:spcAft>
              </a:pPr>
              <a:endParaRPr lang="en-US" sz="1961">
                <a:noFill/>
                <a:ea typeface="ＭＳ Ｐゴシック" charset="0"/>
              </a:endParaRPr>
            </a:p>
          </p:txBody>
        </p:sp>
      </p:grpSp>
      <p:grpSp>
        <p:nvGrpSpPr>
          <p:cNvPr id="11" name="Group 10"/>
          <p:cNvGrpSpPr/>
          <p:nvPr/>
        </p:nvGrpSpPr>
        <p:grpSpPr>
          <a:xfrm>
            <a:off x="4066040" y="3407943"/>
            <a:ext cx="2482526" cy="1053565"/>
            <a:chOff x="4066040" y="3407943"/>
            <a:chExt cx="2482526" cy="1053565"/>
          </a:xfrm>
        </p:grpSpPr>
        <p:sp>
          <p:nvSpPr>
            <p:cNvPr id="195" name="Rectangle 194"/>
            <p:cNvSpPr/>
            <p:nvPr/>
          </p:nvSpPr>
          <p:spPr bwMode="auto">
            <a:xfrm>
              <a:off x="4066040" y="3714836"/>
              <a:ext cx="2482526"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1" tIns="179251" rIns="0" bIns="45710"/>
            <a:lstStyle/>
            <a:p>
              <a:pPr algn="ctr" defTabSz="913841" fontAlgn="base">
                <a:lnSpc>
                  <a:spcPct val="90000"/>
                </a:lnSpc>
                <a:spcBef>
                  <a:spcPct val="0"/>
                </a:spcBef>
                <a:spcAft>
                  <a:spcPct val="0"/>
                </a:spcAft>
                <a:defRPr/>
              </a:pPr>
              <a:r>
                <a:rPr lang="en-US" sz="1500" dirty="0">
                  <a:solidFill>
                    <a:schemeClr val="bg1"/>
                  </a:solidFill>
                </a:rPr>
                <a:t>Self-service</a:t>
              </a:r>
            </a:p>
          </p:txBody>
        </p:sp>
        <p:pic>
          <p:nvPicPr>
            <p:cNvPr id="356" name="Picture 355"/>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11166" y="3407943"/>
              <a:ext cx="577152" cy="328378"/>
            </a:xfrm>
            <a:prstGeom prst="rect">
              <a:avLst/>
            </a:prstGeom>
          </p:spPr>
        </p:pic>
      </p:grpSp>
      <p:grpSp>
        <p:nvGrpSpPr>
          <p:cNvPr id="9" name="Group 8"/>
          <p:cNvGrpSpPr/>
          <p:nvPr/>
        </p:nvGrpSpPr>
        <p:grpSpPr>
          <a:xfrm>
            <a:off x="4810472" y="2293688"/>
            <a:ext cx="2482526" cy="1211866"/>
            <a:chOff x="4810472" y="2293688"/>
            <a:chExt cx="2482526" cy="1211866"/>
          </a:xfrm>
        </p:grpSpPr>
        <p:sp>
          <p:nvSpPr>
            <p:cNvPr id="198" name="Rectangle 197"/>
            <p:cNvSpPr/>
            <p:nvPr/>
          </p:nvSpPr>
          <p:spPr bwMode="auto">
            <a:xfrm>
              <a:off x="4810472" y="2758882"/>
              <a:ext cx="2482526"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1" tIns="179251" rIns="0" bIns="45710"/>
            <a:lstStyle/>
            <a:p>
              <a:pPr algn="ctr" defTabSz="913841" fontAlgn="base">
                <a:lnSpc>
                  <a:spcPct val="90000"/>
                </a:lnSpc>
                <a:spcBef>
                  <a:spcPct val="0"/>
                </a:spcBef>
                <a:spcAft>
                  <a:spcPct val="0"/>
                </a:spcAft>
                <a:defRPr/>
              </a:pPr>
              <a:r>
                <a:rPr lang="en-US" sz="1500" dirty="0">
                  <a:solidFill>
                    <a:schemeClr val="bg1"/>
                  </a:solidFill>
                </a:rPr>
                <a:t>Simple connection</a:t>
              </a:r>
            </a:p>
          </p:txBody>
        </p:sp>
        <p:sp>
          <p:nvSpPr>
            <p:cNvPr id="357" name="Freeform 31"/>
            <p:cNvSpPr>
              <a:spLocks noEditPoints="1"/>
            </p:cNvSpPr>
            <p:nvPr/>
          </p:nvSpPr>
          <p:spPr bwMode="auto">
            <a:xfrm rot="900000">
              <a:off x="5829628" y="2293688"/>
              <a:ext cx="661166" cy="55063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a typeface="ＭＳ Ｐゴシック" charset="0"/>
              </a:endParaRPr>
            </a:p>
          </p:txBody>
        </p:sp>
      </p:grpSp>
      <p:grpSp>
        <p:nvGrpSpPr>
          <p:cNvPr id="2" name="Group 1"/>
          <p:cNvGrpSpPr/>
          <p:nvPr/>
        </p:nvGrpSpPr>
        <p:grpSpPr>
          <a:xfrm>
            <a:off x="516794" y="2674733"/>
            <a:ext cx="2701565" cy="4209543"/>
            <a:chOff x="516794" y="2674733"/>
            <a:chExt cx="2701565" cy="4209543"/>
          </a:xfrm>
        </p:grpSpPr>
        <p:sp>
          <p:nvSpPr>
            <p:cNvPr id="189" name="Oval 188"/>
            <p:cNvSpPr/>
            <p:nvPr/>
          </p:nvSpPr>
          <p:spPr bwMode="auto">
            <a:xfrm>
              <a:off x="516794" y="2674733"/>
              <a:ext cx="2328151" cy="2328151"/>
            </a:xfrm>
            <a:prstGeom prst="ellipse">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99" name="Picture 19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4608" y="3048348"/>
              <a:ext cx="676579" cy="447876"/>
            </a:xfrm>
            <a:prstGeom prst="rect">
              <a:avLst/>
            </a:prstGeom>
          </p:spPr>
        </p:pic>
        <p:pic>
          <p:nvPicPr>
            <p:cNvPr id="200" name="Picture 19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3235" y="3699040"/>
              <a:ext cx="359302" cy="503826"/>
            </a:xfrm>
            <a:prstGeom prst="rect">
              <a:avLst/>
            </a:prstGeom>
          </p:spPr>
        </p:pic>
        <p:sp>
          <p:nvSpPr>
            <p:cNvPr id="279" name="Rectangle 278"/>
            <p:cNvSpPr/>
            <p:nvPr/>
          </p:nvSpPr>
          <p:spPr bwMode="auto">
            <a:xfrm>
              <a:off x="772953" y="5913960"/>
              <a:ext cx="1668410" cy="9703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1" tIns="179251" rIns="0" bIns="45710"/>
            <a:lstStyle/>
            <a:p>
              <a:pPr algn="ctr" defTabSz="913841" fontAlgn="base">
                <a:lnSpc>
                  <a:spcPct val="90000"/>
                </a:lnSpc>
                <a:spcBef>
                  <a:spcPct val="0"/>
                </a:spcBef>
                <a:spcAft>
                  <a:spcPct val="0"/>
                </a:spcAft>
                <a:defRPr/>
              </a:pPr>
              <a:r>
                <a:rPr lang="en-US" sz="1961" dirty="0">
                  <a:solidFill>
                    <a:schemeClr val="bg1"/>
                  </a:solidFill>
                  <a:latin typeface="Segoe UI Light"/>
                </a:rPr>
                <a:t>On-premises</a:t>
              </a:r>
            </a:p>
          </p:txBody>
        </p:sp>
        <p:sp>
          <p:nvSpPr>
            <p:cNvPr id="349" name="Rectangle 348"/>
            <p:cNvSpPr/>
            <p:nvPr/>
          </p:nvSpPr>
          <p:spPr bwMode="auto">
            <a:xfrm>
              <a:off x="1376308" y="3806646"/>
              <a:ext cx="1465429" cy="471160"/>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defTabSz="895919" fontAlgn="base">
                <a:lnSpc>
                  <a:spcPct val="90000"/>
                </a:lnSpc>
                <a:spcBef>
                  <a:spcPct val="0"/>
                </a:spcBef>
                <a:spcAft>
                  <a:spcPct val="0"/>
                </a:spcAft>
              </a:pPr>
              <a:endParaRPr lang="en-US" sz="1961" dirty="0">
                <a:solidFill>
                  <a:schemeClr val="bg1"/>
                </a:solidFill>
              </a:endParaRPr>
            </a:p>
            <a:p>
              <a:pPr defTabSz="895919" fontAlgn="base">
                <a:lnSpc>
                  <a:spcPct val="90000"/>
                </a:lnSpc>
                <a:spcBef>
                  <a:spcPct val="0"/>
                </a:spcBef>
                <a:spcAft>
                  <a:spcPct val="0"/>
                </a:spcAft>
              </a:pPr>
              <a:endParaRPr lang="en-US" sz="1961" dirty="0">
                <a:solidFill>
                  <a:schemeClr val="bg1"/>
                </a:solidFill>
              </a:endParaRPr>
            </a:p>
            <a:p>
              <a:pPr defTabSz="895919" fontAlgn="base">
                <a:lnSpc>
                  <a:spcPct val="90000"/>
                </a:lnSpc>
                <a:spcBef>
                  <a:spcPct val="0"/>
                </a:spcBef>
                <a:spcAft>
                  <a:spcPct val="0"/>
                </a:spcAft>
                <a:buSzPct val="80000"/>
              </a:pPr>
              <a:r>
                <a:rPr lang="en-US" sz="1371" dirty="0">
                  <a:solidFill>
                    <a:schemeClr val="bg1"/>
                  </a:solidFill>
                </a:rPr>
                <a:t>Other </a:t>
              </a:r>
              <a:br>
                <a:rPr lang="en-US" sz="1371" dirty="0">
                  <a:solidFill>
                    <a:schemeClr val="bg1"/>
                  </a:solidFill>
                </a:rPr>
              </a:br>
              <a:r>
                <a:rPr lang="en-US" sz="1371" dirty="0">
                  <a:solidFill>
                    <a:schemeClr val="bg1"/>
                  </a:solidFill>
                </a:rPr>
                <a:t>directories</a:t>
              </a:r>
            </a:p>
          </p:txBody>
        </p:sp>
        <p:sp>
          <p:nvSpPr>
            <p:cNvPr id="350" name="Rectangle 349"/>
            <p:cNvSpPr/>
            <p:nvPr/>
          </p:nvSpPr>
          <p:spPr>
            <a:xfrm>
              <a:off x="1553068" y="3123615"/>
              <a:ext cx="1665291" cy="379719"/>
            </a:xfrm>
            <a:prstGeom prst="rect">
              <a:avLst/>
            </a:prstGeom>
            <a:ln>
              <a:noFill/>
            </a:ln>
          </p:spPr>
          <p:txBody>
            <a:bodyPr wrap="square" lIns="0" tIns="0" rIns="0" bIns="0" anchor="ctr">
              <a:spAutoFit/>
            </a:bodyPr>
            <a:lstStyle/>
            <a:p>
              <a:pPr defTabSz="895919" fontAlgn="base">
                <a:lnSpc>
                  <a:spcPct val="90000"/>
                </a:lnSpc>
                <a:spcBef>
                  <a:spcPct val="0"/>
                </a:spcBef>
                <a:spcAft>
                  <a:spcPct val="0"/>
                </a:spcAft>
                <a:buSzPct val="80000"/>
              </a:pPr>
              <a:r>
                <a:rPr lang="en-US" sz="1371" dirty="0">
                  <a:solidFill>
                    <a:schemeClr val="bg1"/>
                  </a:solidFill>
                  <a:ea typeface="ＭＳ Ｐゴシック" charset="0"/>
                </a:rPr>
                <a:t>Windows Server</a:t>
              </a:r>
            </a:p>
            <a:p>
              <a:pPr defTabSz="895919" fontAlgn="base">
                <a:lnSpc>
                  <a:spcPct val="90000"/>
                </a:lnSpc>
                <a:spcBef>
                  <a:spcPct val="0"/>
                </a:spcBef>
                <a:spcAft>
                  <a:spcPct val="0"/>
                </a:spcAft>
                <a:buSzPct val="80000"/>
              </a:pPr>
              <a:r>
                <a:rPr lang="en-US" sz="1371" dirty="0">
                  <a:solidFill>
                    <a:schemeClr val="bg1"/>
                  </a:solidFill>
                  <a:ea typeface="ＭＳ Ｐゴシック" charset="0"/>
                </a:rPr>
                <a:t>Active Directory</a:t>
              </a:r>
            </a:p>
          </p:txBody>
        </p:sp>
        <p:grpSp>
          <p:nvGrpSpPr>
            <p:cNvPr id="358" name="Group 357"/>
            <p:cNvGrpSpPr/>
            <p:nvPr/>
          </p:nvGrpSpPr>
          <p:grpSpPr>
            <a:xfrm>
              <a:off x="1206753" y="4400600"/>
              <a:ext cx="1021440" cy="1410074"/>
              <a:chOff x="12679481" y="-2476193"/>
              <a:chExt cx="7318375" cy="10102850"/>
            </a:xfrm>
            <a:solidFill>
              <a:schemeClr val="bg1"/>
            </a:solidFill>
          </p:grpSpPr>
          <p:sp>
            <p:nvSpPr>
              <p:cNvPr id="359" name="Freeform 47"/>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48"/>
              <p:cNvSpPr>
                <a:spLocks noChangeArrowheads="1"/>
              </p:cNvSpPr>
              <p:nvPr/>
            </p:nvSpPr>
            <p:spPr bwMode="auto">
              <a:xfrm>
                <a:off x="15335369"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49"/>
              <p:cNvSpPr>
                <a:spLocks noChangeArrowheads="1"/>
              </p:cNvSpPr>
              <p:nvPr/>
            </p:nvSpPr>
            <p:spPr bwMode="auto">
              <a:xfrm>
                <a:off x="16583144"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2" name="Group 361"/>
            <p:cNvGrpSpPr/>
            <p:nvPr/>
          </p:nvGrpSpPr>
          <p:grpSpPr>
            <a:xfrm>
              <a:off x="609600" y="4569276"/>
              <a:ext cx="307630" cy="307524"/>
              <a:chOff x="-133735" y="-444418"/>
              <a:chExt cx="9232900" cy="9229725"/>
            </a:xfrm>
            <a:solidFill>
              <a:schemeClr val="bg1"/>
            </a:solidFill>
          </p:grpSpPr>
          <p:sp>
            <p:nvSpPr>
              <p:cNvPr id="363" name="Freeform 9"/>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10"/>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5" name="Group 364"/>
            <p:cNvGrpSpPr/>
            <p:nvPr/>
          </p:nvGrpSpPr>
          <p:grpSpPr>
            <a:xfrm>
              <a:off x="2365838" y="4277213"/>
              <a:ext cx="307630" cy="307524"/>
              <a:chOff x="1477963" y="-1187450"/>
              <a:chExt cx="9232900" cy="9229725"/>
            </a:xfrm>
            <a:solidFill>
              <a:schemeClr val="bg1"/>
            </a:solidFill>
          </p:grpSpPr>
          <p:sp>
            <p:nvSpPr>
              <p:cNvPr id="366" name="Freeform 365"/>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66"/>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8395298" y="2616490"/>
            <a:ext cx="3106110" cy="3734561"/>
            <a:chOff x="8395298" y="2616490"/>
            <a:chExt cx="3106110" cy="3734561"/>
          </a:xfrm>
        </p:grpSpPr>
        <p:grpSp>
          <p:nvGrpSpPr>
            <p:cNvPr id="7" name="Group 6"/>
            <p:cNvGrpSpPr/>
            <p:nvPr/>
          </p:nvGrpSpPr>
          <p:grpSpPr>
            <a:xfrm>
              <a:off x="8395298" y="2616490"/>
              <a:ext cx="3106110" cy="3734561"/>
              <a:chOff x="8395298" y="2616490"/>
              <a:chExt cx="3106110" cy="3734561"/>
            </a:xfrm>
          </p:grpSpPr>
          <p:sp>
            <p:nvSpPr>
              <p:cNvPr id="190" name="Oval 189"/>
              <p:cNvSpPr/>
              <p:nvPr/>
            </p:nvSpPr>
            <p:spPr bwMode="auto">
              <a:xfrm>
                <a:off x="8784033" y="2674733"/>
                <a:ext cx="2328151" cy="2328151"/>
              </a:xfrm>
              <a:prstGeom prst="ellipse">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1" name="Freeform 38"/>
              <p:cNvSpPr>
                <a:spLocks/>
              </p:cNvSpPr>
              <p:nvPr/>
            </p:nvSpPr>
            <p:spPr bwMode="auto">
              <a:xfrm>
                <a:off x="8536373" y="4065139"/>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92" name="Freeform 38"/>
              <p:cNvSpPr>
                <a:spLocks/>
              </p:cNvSpPr>
              <p:nvPr/>
            </p:nvSpPr>
            <p:spPr bwMode="auto">
              <a:xfrm>
                <a:off x="9672791" y="403798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271" name="Freeform 38"/>
              <p:cNvSpPr>
                <a:spLocks/>
              </p:cNvSpPr>
              <p:nvPr/>
            </p:nvSpPr>
            <p:spPr bwMode="auto">
              <a:xfrm>
                <a:off x="10043342" y="451736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272" name="Freeform 38"/>
              <p:cNvSpPr>
                <a:spLocks/>
              </p:cNvSpPr>
              <p:nvPr/>
            </p:nvSpPr>
            <p:spPr bwMode="auto">
              <a:xfrm>
                <a:off x="8537840" y="4624730"/>
                <a:ext cx="1827337" cy="120157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273" name="TextBox 272"/>
              <p:cNvSpPr txBox="1"/>
              <p:nvPr/>
            </p:nvSpPr>
            <p:spPr>
              <a:xfrm>
                <a:off x="9662728" y="4334026"/>
                <a:ext cx="1366797" cy="193899"/>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400" dirty="0">
                    <a:solidFill>
                      <a:schemeClr val="accent1"/>
                    </a:solidFill>
                    <a:ea typeface="ＭＳ Ｐゴシック" charset="0"/>
                    <a:cs typeface="Segoe UI Light"/>
                  </a:rPr>
                  <a:t>SaaS</a:t>
                </a:r>
              </a:p>
            </p:txBody>
          </p:sp>
          <p:sp>
            <p:nvSpPr>
              <p:cNvPr id="274" name="TextBox 273"/>
              <p:cNvSpPr txBox="1"/>
              <p:nvPr/>
            </p:nvSpPr>
            <p:spPr>
              <a:xfrm>
                <a:off x="8395298" y="4391551"/>
                <a:ext cx="1542464" cy="193899"/>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400" dirty="0">
                    <a:solidFill>
                      <a:schemeClr val="accent1"/>
                    </a:solidFill>
                    <a:ea typeface="ＭＳ Ｐゴシック" charset="0"/>
                    <a:cs typeface="Segoe UI Light"/>
                  </a:rPr>
                  <a:t>Azure</a:t>
                </a:r>
              </a:p>
            </p:txBody>
          </p:sp>
          <p:sp>
            <p:nvSpPr>
              <p:cNvPr id="276" name="TextBox 275"/>
              <p:cNvSpPr txBox="1"/>
              <p:nvPr/>
            </p:nvSpPr>
            <p:spPr>
              <a:xfrm>
                <a:off x="8992701" y="5122519"/>
                <a:ext cx="857117" cy="387798"/>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400" dirty="0">
                    <a:solidFill>
                      <a:schemeClr val="accent1"/>
                    </a:solidFill>
                    <a:ea typeface="ＭＳ Ｐゴシック" charset="0"/>
                    <a:cs typeface="Segoe UI Light"/>
                  </a:rPr>
                  <a:t>Public</a:t>
                </a:r>
              </a:p>
              <a:p>
                <a:pPr algn="ctr" defTabSz="895919" fontAlgn="base">
                  <a:lnSpc>
                    <a:spcPct val="90000"/>
                  </a:lnSpc>
                  <a:spcBef>
                    <a:spcPct val="0"/>
                  </a:spcBef>
                  <a:spcAft>
                    <a:spcPct val="0"/>
                  </a:spcAft>
                  <a:buSzPct val="80000"/>
                </a:pPr>
                <a:r>
                  <a:rPr lang="en-US" sz="1400" dirty="0">
                    <a:solidFill>
                      <a:schemeClr val="accent1"/>
                    </a:solidFill>
                    <a:ea typeface="ＭＳ Ｐゴシック" charset="0"/>
                    <a:cs typeface="Segoe UI Light"/>
                  </a:rPr>
                  <a:t>cloud</a:t>
                </a:r>
              </a:p>
            </p:txBody>
          </p:sp>
          <p:sp>
            <p:nvSpPr>
              <p:cNvPr id="277" name="TextBox 276"/>
              <p:cNvSpPr txBox="1"/>
              <p:nvPr/>
            </p:nvSpPr>
            <p:spPr>
              <a:xfrm>
                <a:off x="8915401" y="6079502"/>
                <a:ext cx="2260150" cy="271549"/>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961">
                    <a:solidFill>
                      <a:schemeClr val="bg1"/>
                    </a:solidFill>
                    <a:latin typeface="Segoe UI Light"/>
                    <a:ea typeface="ＭＳ Ｐゴシック" charset="0"/>
                    <a:cs typeface="Segoe UI Semibold" panose="020B0702040204020203" pitchFamily="34" charset="0"/>
                  </a:rPr>
                  <a:t>Cloud</a:t>
                </a:r>
                <a:endParaRPr lang="en-US" sz="1961" dirty="0">
                  <a:solidFill>
                    <a:schemeClr val="bg1"/>
                  </a:solidFill>
                  <a:latin typeface="Segoe UI Light"/>
                  <a:ea typeface="ＭＳ Ｐゴシック" charset="0"/>
                  <a:cs typeface="Segoe UI Semibold" panose="020B0702040204020203" pitchFamily="34" charset="0"/>
                </a:endParaRPr>
              </a:p>
            </p:txBody>
          </p:sp>
          <p:grpSp>
            <p:nvGrpSpPr>
              <p:cNvPr id="280" name="Group 279"/>
              <p:cNvGrpSpPr/>
              <p:nvPr/>
            </p:nvGrpSpPr>
            <p:grpSpPr>
              <a:xfrm>
                <a:off x="10939964" y="3805815"/>
                <a:ext cx="307630" cy="307524"/>
                <a:chOff x="1477963" y="-1187450"/>
                <a:chExt cx="9232900" cy="9229725"/>
              </a:xfrm>
              <a:solidFill>
                <a:schemeClr val="bg1"/>
              </a:solidFill>
            </p:grpSpPr>
            <p:sp>
              <p:nvSpPr>
                <p:cNvPr id="282"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4" name="Group 283"/>
              <p:cNvGrpSpPr/>
              <p:nvPr/>
            </p:nvGrpSpPr>
            <p:grpSpPr>
              <a:xfrm>
                <a:off x="9820516" y="3679832"/>
                <a:ext cx="307630" cy="307524"/>
                <a:chOff x="1477963" y="-1187450"/>
                <a:chExt cx="9232900" cy="9229725"/>
              </a:xfrm>
              <a:solidFill>
                <a:schemeClr val="bg1"/>
              </a:solidFill>
            </p:grpSpPr>
            <p:sp>
              <p:nvSpPr>
                <p:cNvPr id="286"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0" name="Group 299"/>
              <p:cNvGrpSpPr/>
              <p:nvPr/>
            </p:nvGrpSpPr>
            <p:grpSpPr>
              <a:xfrm>
                <a:off x="10481076" y="2616490"/>
                <a:ext cx="307630" cy="307524"/>
                <a:chOff x="1477963" y="-1187450"/>
                <a:chExt cx="9232900" cy="9229725"/>
              </a:xfrm>
              <a:solidFill>
                <a:schemeClr val="bg1"/>
              </a:solidFill>
            </p:grpSpPr>
            <p:sp>
              <p:nvSpPr>
                <p:cNvPr id="301"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3" name="Group 302"/>
              <p:cNvGrpSpPr/>
              <p:nvPr/>
            </p:nvGrpSpPr>
            <p:grpSpPr>
              <a:xfrm>
                <a:off x="9002667" y="2908259"/>
                <a:ext cx="307630" cy="307524"/>
                <a:chOff x="1477963" y="-1187450"/>
                <a:chExt cx="9232900" cy="9229725"/>
              </a:xfrm>
              <a:solidFill>
                <a:schemeClr val="bg1"/>
              </a:solidFill>
            </p:grpSpPr>
            <p:sp>
              <p:nvSpPr>
                <p:cNvPr id="304"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6" name="Group 305"/>
              <p:cNvGrpSpPr/>
              <p:nvPr/>
            </p:nvGrpSpPr>
            <p:grpSpPr>
              <a:xfrm>
                <a:off x="10568695" y="3173527"/>
                <a:ext cx="658968" cy="392532"/>
                <a:chOff x="10227446" y="2986117"/>
                <a:chExt cx="658968" cy="392532"/>
              </a:xfrm>
            </p:grpSpPr>
            <p:grpSp>
              <p:nvGrpSpPr>
                <p:cNvPr id="307" name="Group 306"/>
                <p:cNvGrpSpPr/>
                <p:nvPr/>
              </p:nvGrpSpPr>
              <p:grpSpPr>
                <a:xfrm>
                  <a:off x="10227446" y="2986117"/>
                  <a:ext cx="658968" cy="392532"/>
                  <a:chOff x="6002760" y="3291875"/>
                  <a:chExt cx="3471152" cy="1658849"/>
                </a:xfrm>
              </p:grpSpPr>
              <p:sp>
                <p:nvSpPr>
                  <p:cNvPr id="309" name="Rectangle 308"/>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310" name="Rectangle 309"/>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308"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1"/>
                </a:solidFill>
                <a:ln>
                  <a:noFill/>
                </a:ln>
                <a:extLst/>
              </p:spPr>
              <p:txBody>
                <a:bodyPr/>
                <a:lstStyle/>
                <a:p>
                  <a:pPr defTabSz="913244" fontAlgn="base">
                    <a:spcBef>
                      <a:spcPct val="0"/>
                    </a:spcBef>
                    <a:spcAft>
                      <a:spcPct val="0"/>
                    </a:spcAft>
                  </a:pPr>
                  <a:endParaRPr lang="en-US" sz="1961">
                    <a:noFill/>
                    <a:ea typeface="ＭＳ Ｐゴシック" charset="0"/>
                  </a:endParaRPr>
                </a:p>
              </p:txBody>
            </p:sp>
          </p:grpSp>
          <p:grpSp>
            <p:nvGrpSpPr>
              <p:cNvPr id="311" name="Group 310"/>
              <p:cNvGrpSpPr/>
              <p:nvPr/>
            </p:nvGrpSpPr>
            <p:grpSpPr>
              <a:xfrm>
                <a:off x="8585917" y="3478764"/>
                <a:ext cx="658968" cy="392532"/>
                <a:chOff x="10227446" y="2986117"/>
                <a:chExt cx="658968" cy="392532"/>
              </a:xfrm>
            </p:grpSpPr>
            <p:grpSp>
              <p:nvGrpSpPr>
                <p:cNvPr id="337" name="Group 336"/>
                <p:cNvGrpSpPr/>
                <p:nvPr/>
              </p:nvGrpSpPr>
              <p:grpSpPr>
                <a:xfrm>
                  <a:off x="10227446" y="2986117"/>
                  <a:ext cx="658968" cy="392532"/>
                  <a:chOff x="6002760" y="3291875"/>
                  <a:chExt cx="3471152" cy="1658849"/>
                </a:xfrm>
              </p:grpSpPr>
              <p:sp>
                <p:nvSpPr>
                  <p:cNvPr id="342" name="Rectangle 341"/>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343" name="Rectangle 342"/>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341"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1"/>
                </a:solidFill>
                <a:ln>
                  <a:noFill/>
                </a:ln>
                <a:extLst/>
              </p:spPr>
              <p:txBody>
                <a:bodyPr/>
                <a:lstStyle/>
                <a:p>
                  <a:pPr defTabSz="913244" fontAlgn="base">
                    <a:spcBef>
                      <a:spcPct val="0"/>
                    </a:spcBef>
                    <a:spcAft>
                      <a:spcPct val="0"/>
                    </a:spcAft>
                  </a:pPr>
                  <a:endParaRPr lang="en-US" sz="1961">
                    <a:noFill/>
                    <a:ea typeface="ＭＳ Ｐゴシック" charset="0"/>
                  </a:endParaRPr>
                </a:p>
              </p:txBody>
            </p:sp>
          </p:grpSp>
          <p:grpSp>
            <p:nvGrpSpPr>
              <p:cNvPr id="344" name="Group 343"/>
              <p:cNvGrpSpPr/>
              <p:nvPr/>
            </p:nvGrpSpPr>
            <p:grpSpPr>
              <a:xfrm>
                <a:off x="9559004" y="2941930"/>
                <a:ext cx="658968" cy="392532"/>
                <a:chOff x="10227446" y="2986117"/>
                <a:chExt cx="658968" cy="392532"/>
              </a:xfrm>
            </p:grpSpPr>
            <p:grpSp>
              <p:nvGrpSpPr>
                <p:cNvPr id="345" name="Group 344"/>
                <p:cNvGrpSpPr/>
                <p:nvPr/>
              </p:nvGrpSpPr>
              <p:grpSpPr>
                <a:xfrm>
                  <a:off x="10227446" y="2986117"/>
                  <a:ext cx="658968" cy="392532"/>
                  <a:chOff x="6002760" y="3291875"/>
                  <a:chExt cx="3471152" cy="1658849"/>
                </a:xfrm>
              </p:grpSpPr>
              <p:sp>
                <p:nvSpPr>
                  <p:cNvPr id="347" name="Rectangle 346"/>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348" name="Rectangle 347"/>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346"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1"/>
                </a:solidFill>
                <a:ln>
                  <a:noFill/>
                </a:ln>
                <a:extLst/>
              </p:spPr>
              <p:txBody>
                <a:bodyPr/>
                <a:lstStyle/>
                <a:p>
                  <a:pPr defTabSz="913244" fontAlgn="base">
                    <a:spcBef>
                      <a:spcPct val="0"/>
                    </a:spcBef>
                    <a:spcAft>
                      <a:spcPct val="0"/>
                    </a:spcAft>
                  </a:pPr>
                  <a:endParaRPr lang="en-US" sz="1961">
                    <a:noFill/>
                    <a:ea typeface="ＭＳ Ｐゴシック" charset="0"/>
                  </a:endParaRPr>
                </a:p>
              </p:txBody>
            </p:sp>
          </p:grpSp>
        </p:grpSp>
        <p:pic>
          <p:nvPicPr>
            <p:cNvPr id="85" name="Picture 84"/>
            <p:cNvPicPr>
              <a:picLocks noChangeAspect="1"/>
            </p:cNvPicPr>
            <p:nvPr/>
          </p:nvPicPr>
          <p:blipFill>
            <a:blip r:embed="rId10"/>
            <a:stretch>
              <a:fillRect/>
            </a:stretch>
          </p:blipFill>
          <p:spPr>
            <a:xfrm>
              <a:off x="10323123" y="5027999"/>
              <a:ext cx="965253" cy="213870"/>
            </a:xfrm>
            <a:prstGeom prst="rect">
              <a:avLst/>
            </a:prstGeom>
          </p:spPr>
        </p:pic>
      </p:grpSp>
    </p:spTree>
    <p:extLst>
      <p:ext uri="{BB962C8B-B14F-4D97-AF65-F5344CB8AC3E}">
        <p14:creationId xmlns:p14="http://schemas.microsoft.com/office/powerpoint/2010/main" val="194264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500"/>
                                        <p:tgtEl>
                                          <p:spTgt spid="185"/>
                                        </p:tgtEl>
                                      </p:cBhvr>
                                    </p:animEffect>
                                  </p:childTnLst>
                                </p:cTn>
                              </p:par>
                              <p:par>
                                <p:cTn id="23" presetID="16" presetClass="entr" presetSubtype="37" fill="hold" nodeType="withEffect">
                                  <p:stCondLst>
                                    <p:cond delay="0"/>
                                  </p:stCondLst>
                                  <p:childTnLst>
                                    <p:set>
                                      <p:cBhvr>
                                        <p:cTn id="24" dur="1" fill="hold">
                                          <p:stCondLst>
                                            <p:cond delay="0"/>
                                          </p:stCondLst>
                                        </p:cTn>
                                        <p:tgtEl>
                                          <p:spTgt spid="265"/>
                                        </p:tgtEl>
                                        <p:attrNameLst>
                                          <p:attrName>style.visibility</p:attrName>
                                        </p:attrNameLst>
                                      </p:cBhvr>
                                      <p:to>
                                        <p:strVal val="visible"/>
                                      </p:to>
                                    </p:set>
                                    <p:animEffect transition="in" filter="barn(outVertical)">
                                      <p:cBhvr>
                                        <p:cTn id="25" dur="500"/>
                                        <p:tgtEl>
                                          <p:spTgt spid="265"/>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67"/>
                                        </p:tgtEl>
                                        <p:attrNameLst>
                                          <p:attrName>style.visibility</p:attrName>
                                        </p:attrNameLst>
                                      </p:cBhvr>
                                      <p:to>
                                        <p:strVal val="visible"/>
                                      </p:to>
                                    </p:set>
                                    <p:animEffect transition="in" filter="wipe(left)">
                                      <p:cBhvr>
                                        <p:cTn id="33" dur="500"/>
                                        <p:tgtEl>
                                          <p:spTgt spid="267"/>
                                        </p:tgtEl>
                                      </p:cBhvr>
                                    </p:animEffect>
                                  </p:childTnLst>
                                </p:cTn>
                              </p:par>
                              <p:par>
                                <p:cTn id="34" presetID="22" presetClass="entr" presetSubtype="2" fill="hold" nodeType="withEffect">
                                  <p:stCondLst>
                                    <p:cond delay="0"/>
                                  </p:stCondLst>
                                  <p:childTnLst>
                                    <p:set>
                                      <p:cBhvr>
                                        <p:cTn id="35" dur="1" fill="hold">
                                          <p:stCondLst>
                                            <p:cond delay="0"/>
                                          </p:stCondLst>
                                        </p:cTn>
                                        <p:tgtEl>
                                          <p:spTgt spid="266"/>
                                        </p:tgtEl>
                                        <p:attrNameLst>
                                          <p:attrName>style.visibility</p:attrName>
                                        </p:attrNameLst>
                                      </p:cBhvr>
                                      <p:to>
                                        <p:strVal val="visible"/>
                                      </p:to>
                                    </p:set>
                                    <p:animEffect transition="in" filter="wipe(right)">
                                      <p:cBhvr>
                                        <p:cTn id="36" dur="500"/>
                                        <p:tgtEl>
                                          <p:spTgt spid="266"/>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268"/>
                                        </p:tgtEl>
                                        <p:attrNameLst>
                                          <p:attrName>style.visibility</p:attrName>
                                        </p:attrNameLst>
                                      </p:cBhvr>
                                      <p:to>
                                        <p:strVal val="visible"/>
                                      </p:to>
                                    </p:set>
                                    <p:animEffect transition="in" filter="wipe(right)">
                                      <p:cBhvr>
                                        <p:cTn id="44" dur="500"/>
                                        <p:tgtEl>
                                          <p:spTgt spid="268"/>
                                        </p:tgtEl>
                                      </p:cBhvr>
                                    </p:animEffect>
                                  </p:childTnLst>
                                </p:cTn>
                              </p:par>
                              <p:par>
                                <p:cTn id="45" presetID="10" presetClass="entr" presetSubtype="0" fill="hold" nodeType="withEffect">
                                  <p:stCondLst>
                                    <p:cond delay="0"/>
                                  </p:stCondLst>
                                  <p:childTnLst>
                                    <p:set>
                                      <p:cBhvr>
                                        <p:cTn id="46" dur="1" fill="hold">
                                          <p:stCondLst>
                                            <p:cond delay="0"/>
                                          </p:stCondLst>
                                        </p:cTn>
                                        <p:tgtEl>
                                          <p:spTgt spid="351"/>
                                        </p:tgtEl>
                                        <p:attrNameLst>
                                          <p:attrName>style.visibility</p:attrName>
                                        </p:attrNameLst>
                                      </p:cBhvr>
                                      <p:to>
                                        <p:strVal val="visible"/>
                                      </p:to>
                                    </p:set>
                                    <p:animEffect transition="in" filter="fade">
                                      <p:cBhvr>
                                        <p:cTn id="47" dur="500"/>
                                        <p:tgtEl>
                                          <p:spTgt spid="351"/>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69822" y="1668892"/>
            <a:ext cx="895575" cy="1025839"/>
          </a:xfrm>
          <a:prstGeom prst="roundRect">
            <a:avLst/>
          </a:prstGeom>
          <a:solidFill>
            <a:srgbClr val="F15927"/>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377">
              <a:defRPr/>
            </a:pPr>
            <a:r>
              <a:rPr lang="en-US" kern="0" dirty="0">
                <a:solidFill>
                  <a:prstClr val="white"/>
                </a:solidFill>
                <a:latin typeface="Segoe UI"/>
              </a:rPr>
              <a:t>LOB </a:t>
            </a:r>
          </a:p>
          <a:p>
            <a:pPr algn="ctr" defTabSz="914377">
              <a:defRPr/>
            </a:pPr>
            <a:r>
              <a:rPr lang="en-US" kern="0" dirty="0">
                <a:solidFill>
                  <a:prstClr val="white"/>
                </a:solidFill>
                <a:latin typeface="Segoe UI"/>
              </a:rPr>
              <a:t>Apps</a:t>
            </a:r>
          </a:p>
        </p:txBody>
      </p:sp>
      <p:sp>
        <p:nvSpPr>
          <p:cNvPr id="18" name="Rounded Rectangle 17"/>
          <p:cNvSpPr/>
          <p:nvPr/>
        </p:nvSpPr>
        <p:spPr>
          <a:xfrm>
            <a:off x="1308821" y="1672015"/>
            <a:ext cx="895575" cy="1025839"/>
          </a:xfrm>
          <a:prstGeom prst="roundRect">
            <a:avLst/>
          </a:prstGeom>
          <a:solidFill>
            <a:srgbClr val="F8CB19"/>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377">
              <a:defRPr/>
            </a:pPr>
            <a:r>
              <a:rPr lang="en-US" kern="0" dirty="0">
                <a:solidFill>
                  <a:prstClr val="white"/>
                </a:solidFill>
                <a:latin typeface="Segoe UI"/>
              </a:rPr>
              <a:t>SaaS </a:t>
            </a:r>
          </a:p>
          <a:p>
            <a:pPr algn="ctr" defTabSz="914377">
              <a:defRPr/>
            </a:pPr>
            <a:r>
              <a:rPr lang="en-US" kern="0" dirty="0">
                <a:solidFill>
                  <a:prstClr val="white"/>
                </a:solidFill>
                <a:latin typeface="Segoe UI"/>
              </a:rPr>
              <a:t>Apps</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5924" y="1712057"/>
            <a:ext cx="927280" cy="927280"/>
          </a:xfrm>
          <a:prstGeom prst="rect">
            <a:avLst/>
          </a:prstGeom>
        </p:spPr>
      </p:pic>
      <p:sp>
        <p:nvSpPr>
          <p:cNvPr id="20" name="Left-Right Arrow 19"/>
          <p:cNvSpPr/>
          <p:nvPr/>
        </p:nvSpPr>
        <p:spPr>
          <a:xfrm>
            <a:off x="269822" y="2996783"/>
            <a:ext cx="5120999" cy="1283607"/>
          </a:xfrm>
          <a:prstGeom prst="leftRightArrow">
            <a:avLst>
              <a:gd name="adj1" fmla="val 68985"/>
              <a:gd name="adj2" fmla="val 36982"/>
            </a:avLst>
          </a:prstGeom>
          <a:solidFill>
            <a:srgbClr val="D2D2D2">
              <a:lumMod val="75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377">
              <a:defRPr/>
            </a:pPr>
            <a:r>
              <a:rPr lang="en-US" sz="1600" kern="0" dirty="0">
                <a:solidFill>
                  <a:prstClr val="white"/>
                </a:solidFill>
                <a:latin typeface="Segoe UI"/>
              </a:rPr>
              <a:t>Azure Application Access Panel</a:t>
            </a:r>
          </a:p>
        </p:txBody>
      </p:sp>
      <p:sp>
        <p:nvSpPr>
          <p:cNvPr id="21" name="Plus 20"/>
          <p:cNvSpPr/>
          <p:nvPr/>
        </p:nvSpPr>
        <p:spPr>
          <a:xfrm>
            <a:off x="546144" y="2722226"/>
            <a:ext cx="342928" cy="342928"/>
          </a:xfrm>
          <a:prstGeom prst="mathPlus">
            <a:avLst/>
          </a:prstGeom>
          <a:solidFill>
            <a:sysClr val="window" lastClr="FFFFFF"/>
          </a:solidFill>
          <a:ln w="25400" cap="flat" cmpd="sng" algn="ctr">
            <a:solidFill>
              <a:srgbClr val="505050"/>
            </a:solid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377">
              <a:defRPr/>
            </a:pPr>
            <a:endParaRPr lang="en-US" sz="1200" kern="0" dirty="0" err="1">
              <a:solidFill>
                <a:srgbClr val="505050"/>
              </a:solidFill>
              <a:latin typeface="Segoe UI"/>
            </a:endParaRPr>
          </a:p>
        </p:txBody>
      </p:sp>
      <p:sp>
        <p:nvSpPr>
          <p:cNvPr id="22" name="Plus 21"/>
          <p:cNvSpPr/>
          <p:nvPr/>
        </p:nvSpPr>
        <p:spPr>
          <a:xfrm>
            <a:off x="1591498" y="2722226"/>
            <a:ext cx="342928" cy="342928"/>
          </a:xfrm>
          <a:prstGeom prst="mathPlus">
            <a:avLst/>
          </a:prstGeom>
          <a:solidFill>
            <a:sysClr val="window" lastClr="FFFFFF"/>
          </a:solidFill>
          <a:ln w="25400" cap="flat" cmpd="sng" algn="ctr">
            <a:solidFill>
              <a:srgbClr val="505050"/>
            </a:solid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377">
              <a:defRPr/>
            </a:pPr>
            <a:endParaRPr lang="en-US" sz="1200" kern="0" dirty="0" err="1">
              <a:solidFill>
                <a:srgbClr val="505050"/>
              </a:solidFill>
              <a:latin typeface="Segoe UI"/>
            </a:endParaRPr>
          </a:p>
        </p:txBody>
      </p:sp>
      <p:sp>
        <p:nvSpPr>
          <p:cNvPr id="23" name="Plus 22"/>
          <p:cNvSpPr/>
          <p:nvPr/>
        </p:nvSpPr>
        <p:spPr>
          <a:xfrm>
            <a:off x="3682206" y="2722226"/>
            <a:ext cx="342928" cy="342928"/>
          </a:xfrm>
          <a:prstGeom prst="mathPlus">
            <a:avLst/>
          </a:prstGeom>
          <a:solidFill>
            <a:sysClr val="window" lastClr="FFFFFF"/>
          </a:solidFill>
          <a:ln w="25400" cap="flat" cmpd="sng" algn="ctr">
            <a:solidFill>
              <a:srgbClr val="505050"/>
            </a:solid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377">
              <a:defRPr/>
            </a:pPr>
            <a:endParaRPr lang="en-US" sz="1200" kern="0" dirty="0" err="1">
              <a:solidFill>
                <a:srgbClr val="505050"/>
              </a:solidFill>
              <a:latin typeface="Segoe UI"/>
            </a:endParaRPr>
          </a:p>
        </p:txBody>
      </p:sp>
      <p:sp>
        <p:nvSpPr>
          <p:cNvPr id="24" name="Plus 23"/>
          <p:cNvSpPr/>
          <p:nvPr/>
        </p:nvSpPr>
        <p:spPr>
          <a:xfrm>
            <a:off x="4727562" y="2722226"/>
            <a:ext cx="342928" cy="342928"/>
          </a:xfrm>
          <a:prstGeom prst="mathPlus">
            <a:avLst/>
          </a:prstGeom>
          <a:solidFill>
            <a:sysClr val="window" lastClr="FFFFFF"/>
          </a:solidFill>
          <a:ln w="25400" cap="flat" cmpd="sng" algn="ctr">
            <a:solidFill>
              <a:srgbClr val="505050"/>
            </a:solid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377">
              <a:defRPr/>
            </a:pPr>
            <a:endParaRPr lang="en-US" sz="1200" kern="0" dirty="0" err="1">
              <a:solidFill>
                <a:srgbClr val="505050"/>
              </a:solidFill>
              <a:latin typeface="Segoe UI"/>
            </a:endParaRPr>
          </a:p>
        </p:txBody>
      </p:sp>
      <p:sp>
        <p:nvSpPr>
          <p:cNvPr id="25" name="TextBox 24"/>
          <p:cNvSpPr txBox="1"/>
          <p:nvPr/>
        </p:nvSpPr>
        <p:spPr>
          <a:xfrm>
            <a:off x="4688158" y="1876910"/>
            <a:ext cx="713691" cy="387817"/>
          </a:xfrm>
          <a:prstGeom prst="rect">
            <a:avLst/>
          </a:prstGeom>
        </p:spPr>
        <p:txBody>
          <a:bodyPr vert="horz" wrap="square" lIns="91440" tIns="91440" rIns="91440" bIns="91440" rtlCol="0" anchor="t">
            <a:noAutofit/>
          </a:bodyPr>
          <a:lstStyle/>
          <a:p>
            <a:r>
              <a:rPr lang="en-US" sz="3200" dirty="0">
                <a:solidFill>
                  <a:srgbClr val="505050"/>
                </a:solidFill>
                <a:ea typeface="Segoe UI" pitchFamily="34" charset="0"/>
                <a:cs typeface="Segoe UI" pitchFamily="34" charset="0"/>
              </a:rPr>
              <a:t>…</a:t>
            </a:r>
          </a:p>
        </p:txBody>
      </p:sp>
      <p:sp>
        <p:nvSpPr>
          <p:cNvPr id="26" name="Rectangle 25"/>
          <p:cNvSpPr/>
          <p:nvPr/>
        </p:nvSpPr>
        <p:spPr>
          <a:xfrm>
            <a:off x="650033" y="3771709"/>
            <a:ext cx="1409493" cy="284063"/>
          </a:xfrm>
          <a:prstGeom prst="rect">
            <a:avLst/>
          </a:prstGeom>
          <a:solidFill>
            <a:schemeClr val="tx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377">
              <a:defRPr/>
            </a:pPr>
            <a:r>
              <a:rPr lang="en-US" sz="1400" kern="0" dirty="0">
                <a:solidFill>
                  <a:prstClr val="white"/>
                </a:solidFill>
                <a:latin typeface="Segoe UI"/>
              </a:rPr>
              <a:t>Identity</a:t>
            </a:r>
          </a:p>
        </p:txBody>
      </p:sp>
      <p:sp>
        <p:nvSpPr>
          <p:cNvPr id="27" name="Rectangle 26"/>
          <p:cNvSpPr/>
          <p:nvPr/>
        </p:nvSpPr>
        <p:spPr>
          <a:xfrm>
            <a:off x="2127597" y="3771709"/>
            <a:ext cx="1409493" cy="284063"/>
          </a:xfrm>
          <a:prstGeom prst="rect">
            <a:avLst/>
          </a:prstGeom>
          <a:solidFill>
            <a:schemeClr val="tx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377">
              <a:defRPr/>
            </a:pPr>
            <a:r>
              <a:rPr lang="en-US" sz="1400" kern="0" dirty="0">
                <a:solidFill>
                  <a:prstClr val="white"/>
                </a:solidFill>
                <a:latin typeface="Segoe UI"/>
              </a:rPr>
              <a:t>Security</a:t>
            </a:r>
          </a:p>
        </p:txBody>
      </p:sp>
      <p:sp>
        <p:nvSpPr>
          <p:cNvPr id="28" name="Rectangle 27"/>
          <p:cNvSpPr/>
          <p:nvPr/>
        </p:nvSpPr>
        <p:spPr>
          <a:xfrm>
            <a:off x="3613335" y="3771709"/>
            <a:ext cx="1409493" cy="284063"/>
          </a:xfrm>
          <a:prstGeom prst="rect">
            <a:avLst/>
          </a:prstGeom>
          <a:solidFill>
            <a:schemeClr val="tx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377">
              <a:defRPr/>
            </a:pPr>
            <a:r>
              <a:rPr lang="en-US" sz="1400" kern="0" dirty="0">
                <a:solidFill>
                  <a:prstClr val="white"/>
                </a:solidFill>
                <a:latin typeface="Segoe UI"/>
              </a:rPr>
              <a:t>Devices</a:t>
            </a:r>
          </a:p>
        </p:txBody>
      </p:sp>
      <p:sp>
        <p:nvSpPr>
          <p:cNvPr id="29" name="Rounded Rectangle 28"/>
          <p:cNvSpPr/>
          <p:nvPr/>
        </p:nvSpPr>
        <p:spPr>
          <a:xfrm>
            <a:off x="2362836" y="1670872"/>
            <a:ext cx="895575" cy="1025839"/>
          </a:xfrm>
          <a:prstGeom prst="roundRect">
            <a:avLst/>
          </a:prstGeom>
          <a:solidFill>
            <a:srgbClr val="0072C6">
              <a:lumMod val="75000"/>
            </a:srgbClr>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377">
              <a:defRPr/>
            </a:pPr>
            <a:r>
              <a:rPr lang="en-US" sz="1200" kern="0" dirty="0">
                <a:solidFill>
                  <a:prstClr val="white"/>
                </a:solidFill>
                <a:latin typeface="Segoe UI"/>
              </a:rPr>
              <a:t>Remote</a:t>
            </a:r>
          </a:p>
          <a:p>
            <a:pPr algn="ctr" defTabSz="914377">
              <a:defRPr/>
            </a:pPr>
            <a:r>
              <a:rPr lang="en-US" sz="1200" kern="0" dirty="0">
                <a:solidFill>
                  <a:prstClr val="white"/>
                </a:solidFill>
                <a:latin typeface="Segoe UI"/>
              </a:rPr>
              <a:t>Apps</a:t>
            </a:r>
          </a:p>
        </p:txBody>
      </p:sp>
      <p:sp>
        <p:nvSpPr>
          <p:cNvPr id="30" name="Plus 29"/>
          <p:cNvSpPr/>
          <p:nvPr/>
        </p:nvSpPr>
        <p:spPr>
          <a:xfrm>
            <a:off x="2636852" y="2722226"/>
            <a:ext cx="342928" cy="342928"/>
          </a:xfrm>
          <a:prstGeom prst="mathPlus">
            <a:avLst/>
          </a:prstGeom>
          <a:solidFill>
            <a:sysClr val="window" lastClr="FFFFFF"/>
          </a:solidFill>
          <a:ln w="25400" cap="flat" cmpd="sng" algn="ctr">
            <a:solidFill>
              <a:srgbClr val="505050"/>
            </a:solid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377">
              <a:defRPr/>
            </a:pPr>
            <a:endParaRPr lang="en-US" sz="1200" kern="0" dirty="0" err="1">
              <a:solidFill>
                <a:srgbClr val="505050"/>
              </a:solidFill>
              <a:latin typeface="Segoe UI"/>
            </a:endParaRPr>
          </a:p>
        </p:txBody>
      </p:sp>
      <p:sp>
        <p:nvSpPr>
          <p:cNvPr id="31" name="Text Placeholder 2"/>
          <p:cNvSpPr txBox="1">
            <a:spLocks/>
          </p:cNvSpPr>
          <p:nvPr/>
        </p:nvSpPr>
        <p:spPr>
          <a:xfrm>
            <a:off x="5370344" y="1187979"/>
            <a:ext cx="6542895" cy="482401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a:solidFill>
                  <a:schemeClr val="tx1"/>
                </a:solidFill>
              </a:rPr>
              <a:t>A Springboard for Web Apps</a:t>
            </a:r>
          </a:p>
          <a:p>
            <a:pPr marL="457189" indent="-457189"/>
            <a:endParaRPr lang="en-US" sz="2800" dirty="0">
              <a:solidFill>
                <a:schemeClr val="tx1"/>
              </a:solidFill>
            </a:endParaRPr>
          </a:p>
          <a:p>
            <a:pPr marL="457189" indent="-457189"/>
            <a:r>
              <a:rPr lang="en-US" sz="2800" dirty="0">
                <a:solidFill>
                  <a:schemeClr val="tx1"/>
                </a:solidFill>
              </a:rPr>
              <a:t>Single Sing-On</a:t>
            </a:r>
          </a:p>
          <a:p>
            <a:pPr marL="457189" indent="-457189"/>
            <a:r>
              <a:rPr lang="en-US" sz="2800" dirty="0">
                <a:solidFill>
                  <a:schemeClr val="tx1"/>
                </a:solidFill>
              </a:rPr>
              <a:t>Password “vaulting” and Federation</a:t>
            </a:r>
          </a:p>
          <a:p>
            <a:pPr marL="457189" indent="-457189"/>
            <a:r>
              <a:rPr lang="en-US" sz="2800" dirty="0">
                <a:solidFill>
                  <a:schemeClr val="tx1"/>
                </a:solidFill>
              </a:rPr>
              <a:t>User Provisioning in some SaaS Apps</a:t>
            </a:r>
          </a:p>
          <a:p>
            <a:pPr marL="457189" indent="-457189"/>
            <a:r>
              <a:rPr lang="en-US" sz="2800" dirty="0">
                <a:solidFill>
                  <a:schemeClr val="tx1"/>
                </a:solidFill>
              </a:rPr>
              <a:t>Group-based application access</a:t>
            </a:r>
          </a:p>
          <a:p>
            <a:pPr marL="457189" indent="-457189"/>
            <a:r>
              <a:rPr lang="en-US" sz="2800" dirty="0">
                <a:solidFill>
                  <a:schemeClr val="tx1"/>
                </a:solidFill>
              </a:rPr>
              <a:t>Advanced security reports and alerts</a:t>
            </a:r>
          </a:p>
          <a:p>
            <a:pPr marL="457189" indent="-457189"/>
            <a:r>
              <a:rPr lang="en-US" sz="2800" dirty="0">
                <a:solidFill>
                  <a:schemeClr val="tx1"/>
                </a:solidFill>
              </a:rPr>
              <a:t>Multi-Factor Authentication (MFA/2FA)</a:t>
            </a:r>
          </a:p>
        </p:txBody>
      </p:sp>
      <p:sp>
        <p:nvSpPr>
          <p:cNvPr id="32" name="Title 1"/>
          <p:cNvSpPr txBox="1">
            <a:spLocks/>
          </p:cNvSpPr>
          <p:nvPr/>
        </p:nvSpPr>
        <p:spPr>
          <a:xfrm>
            <a:off x="2518612" y="5576547"/>
            <a:ext cx="80690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dirty="0"/>
              <a:t>Azure App Panel</a:t>
            </a:r>
          </a:p>
        </p:txBody>
      </p:sp>
    </p:spTree>
    <p:extLst>
      <p:ext uri="{BB962C8B-B14F-4D97-AF65-F5344CB8AC3E}">
        <p14:creationId xmlns:p14="http://schemas.microsoft.com/office/powerpoint/2010/main" val="41823459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
          <p:cNvSpPr txBox="1">
            <a:spLocks/>
          </p:cNvSpPr>
          <p:nvPr/>
        </p:nvSpPr>
        <p:spPr>
          <a:xfrm>
            <a:off x="5470246" y="893369"/>
            <a:ext cx="6542895" cy="482401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189" indent="-457189"/>
            <a:r>
              <a:rPr lang="en-US" sz="2800" dirty="0">
                <a:solidFill>
                  <a:schemeClr val="tx1"/>
                </a:solidFill>
              </a:rPr>
              <a:t>Add Apps not found in the Gallery</a:t>
            </a:r>
            <a:br>
              <a:rPr lang="en-US" sz="2800" dirty="0">
                <a:solidFill>
                  <a:schemeClr val="tx1"/>
                </a:solidFill>
              </a:rPr>
            </a:br>
            <a:endParaRPr lang="en-US" sz="2800" dirty="0">
              <a:solidFill>
                <a:schemeClr val="tx1"/>
              </a:solidFill>
            </a:endParaRPr>
          </a:p>
          <a:p>
            <a:pPr marL="457189" indent="-457189"/>
            <a:r>
              <a:rPr lang="en-US" sz="2800" dirty="0">
                <a:solidFill>
                  <a:schemeClr val="tx1"/>
                </a:solidFill>
              </a:rPr>
              <a:t>Capture User, Password and Submit fields</a:t>
            </a:r>
            <a:br>
              <a:rPr lang="en-US" sz="2800" dirty="0">
                <a:solidFill>
                  <a:schemeClr val="tx1"/>
                </a:solidFill>
              </a:rPr>
            </a:br>
            <a:endParaRPr lang="en-US" sz="2800" dirty="0">
              <a:solidFill>
                <a:schemeClr val="tx1"/>
              </a:solidFill>
            </a:endParaRPr>
          </a:p>
          <a:p>
            <a:pPr marL="457189" indent="-457189"/>
            <a:r>
              <a:rPr lang="en-US" sz="2800" dirty="0">
                <a:solidFill>
                  <a:schemeClr val="tx1"/>
                </a:solidFill>
              </a:rPr>
              <a:t>Works with Vaulted or Federated credentials</a:t>
            </a:r>
            <a:br>
              <a:rPr lang="en-US" sz="2800" dirty="0">
                <a:solidFill>
                  <a:schemeClr val="tx1"/>
                </a:solidFill>
              </a:rPr>
            </a:br>
            <a:endParaRPr lang="en-US" sz="2800" dirty="0">
              <a:solidFill>
                <a:schemeClr val="tx1"/>
              </a:solidFill>
            </a:endParaRPr>
          </a:p>
          <a:p>
            <a:pPr marL="457189" indent="-457189"/>
            <a:r>
              <a:rPr lang="en-US" sz="2800" dirty="0">
                <a:solidFill>
                  <a:schemeClr val="tx1"/>
                </a:solidFill>
              </a:rPr>
              <a:t>Customize tile icon shows in Panel</a:t>
            </a:r>
          </a:p>
        </p:txBody>
      </p:sp>
      <p:sp>
        <p:nvSpPr>
          <p:cNvPr id="99" name="Right Arrow 98"/>
          <p:cNvSpPr/>
          <p:nvPr/>
        </p:nvSpPr>
        <p:spPr>
          <a:xfrm rot="18900000">
            <a:off x="2628022" y="2326384"/>
            <a:ext cx="2892413" cy="1056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0" name="Right Arrow 99"/>
          <p:cNvSpPr/>
          <p:nvPr/>
        </p:nvSpPr>
        <p:spPr>
          <a:xfrm rot="13500000">
            <a:off x="275454" y="2326314"/>
            <a:ext cx="2892413" cy="1056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1" name="Right Arrow 100"/>
          <p:cNvSpPr/>
          <p:nvPr/>
        </p:nvSpPr>
        <p:spPr>
          <a:xfrm rot="16200000">
            <a:off x="1454415" y="1811518"/>
            <a:ext cx="2892413" cy="1056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2" name="Oval 101"/>
          <p:cNvSpPr/>
          <p:nvPr/>
        </p:nvSpPr>
        <p:spPr>
          <a:xfrm>
            <a:off x="911803" y="3826919"/>
            <a:ext cx="3936437" cy="1376612"/>
          </a:xfrm>
          <a:prstGeom prst="ellipse">
            <a:avLst/>
          </a:prstGeom>
          <a:solidFill>
            <a:srgbClr val="8B191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03" name="Group 102"/>
          <p:cNvGrpSpPr/>
          <p:nvPr/>
        </p:nvGrpSpPr>
        <p:grpSpPr>
          <a:xfrm>
            <a:off x="1801248" y="1932478"/>
            <a:ext cx="1990875" cy="2828565"/>
            <a:chOff x="4410445" y="5171183"/>
            <a:chExt cx="871474" cy="1238339"/>
          </a:xfrm>
        </p:grpSpPr>
        <p:sp>
          <p:nvSpPr>
            <p:cNvPr id="104" name="Freeform 12"/>
            <p:cNvSpPr>
              <a:spLocks noEditPoints="1"/>
            </p:cNvSpPr>
            <p:nvPr/>
          </p:nvSpPr>
          <p:spPr bwMode="auto">
            <a:xfrm>
              <a:off x="4942476" y="5171183"/>
              <a:ext cx="26858" cy="68575"/>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05" name="Rectangle 14"/>
            <p:cNvSpPr>
              <a:spLocks noChangeArrowheads="1"/>
            </p:cNvSpPr>
            <p:nvPr/>
          </p:nvSpPr>
          <p:spPr bwMode="auto">
            <a:xfrm>
              <a:off x="4741896" y="5239758"/>
              <a:ext cx="540022" cy="1169763"/>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06" name="Rectangle 15"/>
            <p:cNvSpPr>
              <a:spLocks noChangeArrowheads="1"/>
            </p:cNvSpPr>
            <p:nvPr/>
          </p:nvSpPr>
          <p:spPr bwMode="auto">
            <a:xfrm>
              <a:off x="4741897" y="5239759"/>
              <a:ext cx="540022" cy="116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07" name="Rectangle 16"/>
            <p:cNvSpPr>
              <a:spLocks noChangeArrowheads="1"/>
            </p:cNvSpPr>
            <p:nvPr/>
          </p:nvSpPr>
          <p:spPr bwMode="auto">
            <a:xfrm>
              <a:off x="4796185" y="5796353"/>
              <a:ext cx="434304" cy="7029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08" name="Rectangle 17"/>
            <p:cNvSpPr>
              <a:spLocks noChangeArrowheads="1"/>
            </p:cNvSpPr>
            <p:nvPr/>
          </p:nvSpPr>
          <p:spPr bwMode="auto">
            <a:xfrm>
              <a:off x="4796185" y="5796353"/>
              <a:ext cx="434304" cy="70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09" name="Rectangle 18"/>
            <p:cNvSpPr>
              <a:spLocks noChangeArrowheads="1"/>
            </p:cNvSpPr>
            <p:nvPr/>
          </p:nvSpPr>
          <p:spPr bwMode="auto">
            <a:xfrm>
              <a:off x="4796185" y="5918072"/>
              <a:ext cx="434304"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10" name="Rectangle 19"/>
            <p:cNvSpPr>
              <a:spLocks noChangeArrowheads="1"/>
            </p:cNvSpPr>
            <p:nvPr/>
          </p:nvSpPr>
          <p:spPr bwMode="auto">
            <a:xfrm>
              <a:off x="4796185" y="5918072"/>
              <a:ext cx="434304"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11" name="Rectangle 20"/>
            <p:cNvSpPr>
              <a:spLocks noChangeArrowheads="1"/>
            </p:cNvSpPr>
            <p:nvPr/>
          </p:nvSpPr>
          <p:spPr bwMode="auto">
            <a:xfrm>
              <a:off x="4796185" y="6038649"/>
              <a:ext cx="434304" cy="7029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12" name="Rectangle 21"/>
            <p:cNvSpPr>
              <a:spLocks noChangeArrowheads="1"/>
            </p:cNvSpPr>
            <p:nvPr/>
          </p:nvSpPr>
          <p:spPr bwMode="auto">
            <a:xfrm>
              <a:off x="4796185" y="6038649"/>
              <a:ext cx="434304" cy="70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13" name="Rectangle 22"/>
            <p:cNvSpPr>
              <a:spLocks noChangeArrowheads="1"/>
            </p:cNvSpPr>
            <p:nvPr/>
          </p:nvSpPr>
          <p:spPr bwMode="auto">
            <a:xfrm>
              <a:off x="4796185" y="6158654"/>
              <a:ext cx="434304"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14" name="Rectangle 23"/>
            <p:cNvSpPr>
              <a:spLocks noChangeArrowheads="1"/>
            </p:cNvSpPr>
            <p:nvPr/>
          </p:nvSpPr>
          <p:spPr bwMode="auto">
            <a:xfrm>
              <a:off x="4796185" y="6158654"/>
              <a:ext cx="434304"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15" name="Rectangle 24"/>
            <p:cNvSpPr>
              <a:spLocks noChangeArrowheads="1"/>
            </p:cNvSpPr>
            <p:nvPr/>
          </p:nvSpPr>
          <p:spPr bwMode="auto">
            <a:xfrm>
              <a:off x="4796185" y="5433480"/>
              <a:ext cx="434304" cy="7029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16" name="Rectangle 25"/>
            <p:cNvSpPr>
              <a:spLocks noChangeArrowheads="1"/>
            </p:cNvSpPr>
            <p:nvPr/>
          </p:nvSpPr>
          <p:spPr bwMode="auto">
            <a:xfrm>
              <a:off x="4796185" y="5554057"/>
              <a:ext cx="434304" cy="7029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17" name="Rectangle 26"/>
            <p:cNvSpPr>
              <a:spLocks noChangeArrowheads="1"/>
            </p:cNvSpPr>
            <p:nvPr/>
          </p:nvSpPr>
          <p:spPr bwMode="auto">
            <a:xfrm>
              <a:off x="4796185" y="5675776"/>
              <a:ext cx="434304"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18" name="Rectangle 27"/>
            <p:cNvSpPr>
              <a:spLocks noChangeArrowheads="1"/>
            </p:cNvSpPr>
            <p:nvPr/>
          </p:nvSpPr>
          <p:spPr bwMode="auto">
            <a:xfrm>
              <a:off x="4796185" y="5675776"/>
              <a:ext cx="434304"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19" name="Rectangle 28"/>
            <p:cNvSpPr>
              <a:spLocks noChangeArrowheads="1"/>
            </p:cNvSpPr>
            <p:nvPr/>
          </p:nvSpPr>
          <p:spPr bwMode="auto">
            <a:xfrm>
              <a:off x="4796186" y="5312902"/>
              <a:ext cx="434304"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20" name="Freeform 29"/>
            <p:cNvSpPr>
              <a:spLocks/>
            </p:cNvSpPr>
            <p:nvPr/>
          </p:nvSpPr>
          <p:spPr bwMode="auto">
            <a:xfrm>
              <a:off x="4741897" y="5675774"/>
              <a:ext cx="296584" cy="733745"/>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21" name="Freeform 30"/>
            <p:cNvSpPr>
              <a:spLocks/>
            </p:cNvSpPr>
            <p:nvPr/>
          </p:nvSpPr>
          <p:spPr bwMode="auto">
            <a:xfrm>
              <a:off x="4741896" y="5675774"/>
              <a:ext cx="296584" cy="733745"/>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22" name="Rectangle 31"/>
            <p:cNvSpPr>
              <a:spLocks noChangeArrowheads="1"/>
            </p:cNvSpPr>
            <p:nvPr/>
          </p:nvSpPr>
          <p:spPr bwMode="auto">
            <a:xfrm>
              <a:off x="4796183" y="5796350"/>
              <a:ext cx="242296"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23" name="Rectangle 32"/>
            <p:cNvSpPr>
              <a:spLocks noChangeArrowheads="1"/>
            </p:cNvSpPr>
            <p:nvPr/>
          </p:nvSpPr>
          <p:spPr bwMode="auto">
            <a:xfrm>
              <a:off x="4796182" y="5796350"/>
              <a:ext cx="242296"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24" name="Rectangle 33"/>
            <p:cNvSpPr>
              <a:spLocks noChangeArrowheads="1"/>
            </p:cNvSpPr>
            <p:nvPr/>
          </p:nvSpPr>
          <p:spPr bwMode="auto">
            <a:xfrm>
              <a:off x="4796181" y="5918070"/>
              <a:ext cx="242296"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25" name="Rectangle 34"/>
            <p:cNvSpPr>
              <a:spLocks noChangeArrowheads="1"/>
            </p:cNvSpPr>
            <p:nvPr/>
          </p:nvSpPr>
          <p:spPr bwMode="auto">
            <a:xfrm>
              <a:off x="4796180" y="5918070"/>
              <a:ext cx="242296"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26" name="Rectangle 35"/>
            <p:cNvSpPr>
              <a:spLocks noChangeArrowheads="1"/>
            </p:cNvSpPr>
            <p:nvPr/>
          </p:nvSpPr>
          <p:spPr bwMode="auto">
            <a:xfrm>
              <a:off x="4796179" y="6038647"/>
              <a:ext cx="242296"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27" name="Rectangle 36"/>
            <p:cNvSpPr>
              <a:spLocks noChangeArrowheads="1"/>
            </p:cNvSpPr>
            <p:nvPr/>
          </p:nvSpPr>
          <p:spPr bwMode="auto">
            <a:xfrm>
              <a:off x="4796178" y="6038647"/>
              <a:ext cx="242296"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28" name="Rectangle 37"/>
            <p:cNvSpPr>
              <a:spLocks noChangeArrowheads="1"/>
            </p:cNvSpPr>
            <p:nvPr/>
          </p:nvSpPr>
          <p:spPr bwMode="auto">
            <a:xfrm>
              <a:off x="4796177" y="6158651"/>
              <a:ext cx="242296"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29" name="Rectangle 38"/>
            <p:cNvSpPr>
              <a:spLocks noChangeArrowheads="1"/>
            </p:cNvSpPr>
            <p:nvPr/>
          </p:nvSpPr>
          <p:spPr bwMode="auto">
            <a:xfrm>
              <a:off x="4796176" y="6158651"/>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30" name="Rectangle 39"/>
            <p:cNvSpPr>
              <a:spLocks noChangeArrowheads="1"/>
            </p:cNvSpPr>
            <p:nvPr/>
          </p:nvSpPr>
          <p:spPr bwMode="auto">
            <a:xfrm>
              <a:off x="4796175" y="5675774"/>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31" name="Rectangle 40"/>
            <p:cNvSpPr>
              <a:spLocks noChangeArrowheads="1"/>
            </p:cNvSpPr>
            <p:nvPr/>
          </p:nvSpPr>
          <p:spPr bwMode="auto">
            <a:xfrm>
              <a:off x="4796173" y="5675774"/>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32" name="Rectangle 41"/>
            <p:cNvSpPr>
              <a:spLocks noChangeArrowheads="1"/>
            </p:cNvSpPr>
            <p:nvPr/>
          </p:nvSpPr>
          <p:spPr bwMode="auto">
            <a:xfrm>
              <a:off x="4410445" y="5735206"/>
              <a:ext cx="540021" cy="674314"/>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33" name="Rectangle 42"/>
            <p:cNvSpPr>
              <a:spLocks noChangeArrowheads="1"/>
            </p:cNvSpPr>
            <p:nvPr/>
          </p:nvSpPr>
          <p:spPr bwMode="auto">
            <a:xfrm>
              <a:off x="4707028" y="6272370"/>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34" name="Rectangle 43"/>
            <p:cNvSpPr>
              <a:spLocks noChangeArrowheads="1"/>
            </p:cNvSpPr>
            <p:nvPr/>
          </p:nvSpPr>
          <p:spPr bwMode="auto">
            <a:xfrm>
              <a:off x="4586452" y="6272369"/>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35" name="Rectangle 44"/>
            <p:cNvSpPr>
              <a:spLocks noChangeArrowheads="1"/>
            </p:cNvSpPr>
            <p:nvPr/>
          </p:nvSpPr>
          <p:spPr bwMode="auto">
            <a:xfrm>
              <a:off x="4464159" y="5796348"/>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36" name="Rectangle 45"/>
            <p:cNvSpPr>
              <a:spLocks noChangeArrowheads="1"/>
            </p:cNvSpPr>
            <p:nvPr/>
          </p:nvSpPr>
          <p:spPr bwMode="auto">
            <a:xfrm>
              <a:off x="4464157" y="5918074"/>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37" name="Rectangle 46"/>
            <p:cNvSpPr>
              <a:spLocks noChangeArrowheads="1"/>
            </p:cNvSpPr>
            <p:nvPr/>
          </p:nvSpPr>
          <p:spPr bwMode="auto">
            <a:xfrm>
              <a:off x="4464155" y="6038659"/>
              <a:ext cx="434873" cy="7029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sp>
          <p:nvSpPr>
            <p:cNvPr id="138"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pPr defTabSz="913221"/>
              <a:endParaRPr lang="en-US" sz="1765">
                <a:solidFill>
                  <a:srgbClr val="505050"/>
                </a:solidFill>
                <a:ea typeface="ＭＳ Ｐゴシック" charset="0"/>
              </a:endParaRPr>
            </a:p>
          </p:txBody>
        </p:sp>
      </p:grpSp>
      <p:sp>
        <p:nvSpPr>
          <p:cNvPr id="44" name="Title 1"/>
          <p:cNvSpPr txBox="1">
            <a:spLocks/>
          </p:cNvSpPr>
          <p:nvPr/>
        </p:nvSpPr>
        <p:spPr>
          <a:xfrm>
            <a:off x="2518612" y="5576547"/>
            <a:ext cx="80690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dirty="0"/>
              <a:t>Custom Applications</a:t>
            </a:r>
          </a:p>
        </p:txBody>
      </p:sp>
    </p:spTree>
    <p:extLst>
      <p:ext uri="{BB962C8B-B14F-4D97-AF65-F5344CB8AC3E}">
        <p14:creationId xmlns:p14="http://schemas.microsoft.com/office/powerpoint/2010/main" val="22641508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fdsafdsa</a:t>
            </a:r>
            <a:endParaRPr lang="en-US" dirty="0"/>
          </a:p>
        </p:txBody>
      </p:sp>
    </p:spTree>
    <p:extLst>
      <p:ext uri="{BB962C8B-B14F-4D97-AF65-F5344CB8AC3E}">
        <p14:creationId xmlns:p14="http://schemas.microsoft.com/office/powerpoint/2010/main" val="29694152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ounded Rectangle 106"/>
          <p:cNvSpPr>
            <a:spLocks noChangeAspect="1"/>
          </p:cNvSpPr>
          <p:nvPr/>
        </p:nvSpPr>
        <p:spPr bwMode="auto">
          <a:xfrm rot="10800000" flipH="1">
            <a:off x="3115794" y="5340238"/>
            <a:ext cx="3956442" cy="1087282"/>
          </a:xfrm>
          <a:prstGeom prst="roundRect">
            <a:avLst>
              <a:gd name="adj" fmla="val 0"/>
            </a:avLst>
          </a:prstGeom>
          <a:solidFill>
            <a:schemeClr val="bg1"/>
          </a:solidFill>
          <a:ln w="38100" cap="flat" cmpd="sng" algn="ctr">
            <a:noFill/>
            <a:prstDash val="solid"/>
            <a:headEnd type="none" w="med" len="med"/>
            <a:tailEnd type="none" w="med" len="med"/>
          </a:ln>
          <a:effectLst/>
          <a:extLst/>
        </p:spPr>
        <p:txBody>
          <a:bodyPr rot="0" spcFirstLastPara="0" vertOverflow="overflow" horzOverflow="overflow" vert="vert" wrap="square" lIns="0" tIns="0" rIns="0" bIns="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400" kern="0" dirty="0">
                <a:solidFill>
                  <a:srgbClr val="002050"/>
                </a:solidFill>
                <a:ea typeface="Segoe UI" pitchFamily="34" charset="0"/>
                <a:cs typeface="Segoe UI" pitchFamily="34" charset="0"/>
              </a:rPr>
              <a:t>Corporate network</a:t>
            </a:r>
          </a:p>
        </p:txBody>
      </p:sp>
      <p:grpSp>
        <p:nvGrpSpPr>
          <p:cNvPr id="2" name="Group 1"/>
          <p:cNvGrpSpPr/>
          <p:nvPr/>
        </p:nvGrpSpPr>
        <p:grpSpPr>
          <a:xfrm>
            <a:off x="4089970" y="2200912"/>
            <a:ext cx="1996807" cy="1215388"/>
            <a:chOff x="6882926" y="1192433"/>
            <a:chExt cx="2501906" cy="1522824"/>
          </a:xfrm>
        </p:grpSpPr>
        <p:sp>
          <p:nvSpPr>
            <p:cNvPr id="59" name="Freeform 38"/>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60" name="Group 59"/>
            <p:cNvGrpSpPr/>
            <p:nvPr/>
          </p:nvGrpSpPr>
          <p:grpSpPr>
            <a:xfrm>
              <a:off x="6882926" y="1388420"/>
              <a:ext cx="2501906" cy="1208742"/>
              <a:chOff x="5181138" y="5521526"/>
              <a:chExt cx="2552074" cy="1232981"/>
            </a:xfrm>
          </p:grpSpPr>
          <p:sp>
            <p:nvSpPr>
              <p:cNvPr id="61" name="TextBox 60"/>
              <p:cNvSpPr txBox="1"/>
              <p:nvPr/>
            </p:nvSpPr>
            <p:spPr>
              <a:xfrm>
                <a:off x="5181138" y="6258871"/>
                <a:ext cx="2552074" cy="495636"/>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400" dirty="0">
                    <a:solidFill>
                      <a:srgbClr val="002050"/>
                    </a:solidFill>
                    <a:latin typeface="Segoe UI Light"/>
                    <a:ea typeface="ＭＳ Ｐゴシック" charset="0"/>
                    <a:cs typeface="Segoe UI Semibold" panose="020B0702040204020203" pitchFamily="34" charset="0"/>
                  </a:rPr>
                  <a:t>Microsoft Azure</a:t>
                </a:r>
              </a:p>
              <a:p>
                <a:pPr algn="ctr" defTabSz="895919" fontAlgn="base">
                  <a:lnSpc>
                    <a:spcPct val="90000"/>
                  </a:lnSpc>
                  <a:spcBef>
                    <a:spcPct val="0"/>
                  </a:spcBef>
                  <a:spcAft>
                    <a:spcPct val="0"/>
                  </a:spcAft>
                  <a:buSzPct val="80000"/>
                </a:pPr>
                <a:r>
                  <a:rPr lang="en-US" sz="1400" dirty="0">
                    <a:solidFill>
                      <a:srgbClr val="002050"/>
                    </a:solidFill>
                    <a:latin typeface="Segoe UI Light"/>
                    <a:ea typeface="ＭＳ Ｐゴシック" charset="0"/>
                    <a:cs typeface="Segoe UI Semibold" panose="020B0702040204020203" pitchFamily="34" charset="0"/>
                  </a:rPr>
                  <a:t>Active Directory</a:t>
                </a:r>
              </a:p>
            </p:txBody>
          </p:sp>
          <p:pic>
            <p:nvPicPr>
              <p:cNvPr id="62" name="Picture 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8072" y="5521526"/>
                <a:ext cx="638203" cy="632930"/>
              </a:xfrm>
              <a:prstGeom prst="rect">
                <a:avLst/>
              </a:prstGeom>
            </p:spPr>
          </p:pic>
        </p:grpSp>
      </p:grpSp>
      <p:sp>
        <p:nvSpPr>
          <p:cNvPr id="71" name="Rectangle 70"/>
          <p:cNvSpPr/>
          <p:nvPr/>
        </p:nvSpPr>
        <p:spPr>
          <a:xfrm>
            <a:off x="8665571" y="4355079"/>
            <a:ext cx="3375826" cy="452432"/>
          </a:xfrm>
          <a:prstGeom prst="rect">
            <a:avLst/>
          </a:prstGeom>
        </p:spPr>
        <p:txBody>
          <a:bodyPr wrap="square">
            <a:spAutoFit/>
          </a:bodyPr>
          <a:lstStyle/>
          <a:p>
            <a:pPr>
              <a:lnSpc>
                <a:spcPct val="90000"/>
              </a:lnSpc>
              <a:spcBef>
                <a:spcPct val="20000"/>
              </a:spcBef>
              <a:buSzPct val="90000"/>
            </a:pPr>
            <a:r>
              <a:rPr lang="en-US" sz="1300" dirty="0">
                <a:solidFill>
                  <a:srgbClr val="FFFFFF"/>
                </a:solidFill>
              </a:rPr>
              <a:t>Connectors are deployed usually on corpnet next to resources</a:t>
            </a:r>
          </a:p>
        </p:txBody>
      </p:sp>
      <p:sp>
        <p:nvSpPr>
          <p:cNvPr id="73" name="Rectangle 72"/>
          <p:cNvSpPr/>
          <p:nvPr/>
        </p:nvSpPr>
        <p:spPr>
          <a:xfrm>
            <a:off x="8665571" y="3605673"/>
            <a:ext cx="3071025" cy="632481"/>
          </a:xfrm>
          <a:prstGeom prst="rect">
            <a:avLst/>
          </a:prstGeom>
        </p:spPr>
        <p:txBody>
          <a:bodyPr wrap="square">
            <a:spAutoFit/>
          </a:bodyPr>
          <a:lstStyle/>
          <a:p>
            <a:pPr>
              <a:lnSpc>
                <a:spcPct val="90000"/>
              </a:lnSpc>
              <a:spcBef>
                <a:spcPct val="20000"/>
              </a:spcBef>
              <a:buSzPct val="90000"/>
            </a:pPr>
            <a:r>
              <a:rPr lang="en-US" sz="1300" dirty="0">
                <a:solidFill>
                  <a:srgbClr val="FFFFFF"/>
                </a:solidFill>
              </a:rPr>
              <a:t>Multiple connectors can be deployed for redundancy, scale, multiple sites, and different resources</a:t>
            </a:r>
          </a:p>
        </p:txBody>
      </p:sp>
      <p:sp>
        <p:nvSpPr>
          <p:cNvPr id="75" name="Rectangle 74"/>
          <p:cNvSpPr/>
          <p:nvPr/>
        </p:nvSpPr>
        <p:spPr>
          <a:xfrm>
            <a:off x="8665571" y="5021750"/>
            <a:ext cx="2688229" cy="632481"/>
          </a:xfrm>
          <a:prstGeom prst="rect">
            <a:avLst/>
          </a:prstGeom>
        </p:spPr>
        <p:txBody>
          <a:bodyPr wrap="square">
            <a:spAutoFit/>
          </a:bodyPr>
          <a:lstStyle/>
          <a:p>
            <a:pPr>
              <a:lnSpc>
                <a:spcPct val="90000"/>
              </a:lnSpc>
              <a:spcBef>
                <a:spcPct val="20000"/>
              </a:spcBef>
              <a:buSzPct val="90000"/>
            </a:pPr>
            <a:r>
              <a:rPr lang="en-US" sz="1300" dirty="0">
                <a:solidFill>
                  <a:srgbClr val="FFFFFF"/>
                </a:solidFill>
              </a:rPr>
              <a:t>Users connect to the cloud service that routes their traffic to resources via the connectors</a:t>
            </a:r>
          </a:p>
        </p:txBody>
      </p:sp>
      <p:sp>
        <p:nvSpPr>
          <p:cNvPr id="77" name="Rectangle 76"/>
          <p:cNvSpPr/>
          <p:nvPr/>
        </p:nvSpPr>
        <p:spPr>
          <a:xfrm>
            <a:off x="8665570" y="3007252"/>
            <a:ext cx="2492419" cy="452432"/>
          </a:xfrm>
          <a:prstGeom prst="rect">
            <a:avLst/>
          </a:prstGeom>
        </p:spPr>
        <p:txBody>
          <a:bodyPr wrap="square">
            <a:spAutoFit/>
          </a:bodyPr>
          <a:lstStyle/>
          <a:p>
            <a:pPr>
              <a:lnSpc>
                <a:spcPct val="90000"/>
              </a:lnSpc>
              <a:spcBef>
                <a:spcPct val="20000"/>
              </a:spcBef>
              <a:buSzPct val="90000"/>
            </a:pPr>
            <a:r>
              <a:rPr lang="en-US" sz="1300" dirty="0">
                <a:solidFill>
                  <a:srgbClr val="FFFFFF"/>
                </a:solidFill>
              </a:rPr>
              <a:t>A connector that auto-connects to the cloud service</a:t>
            </a:r>
          </a:p>
        </p:txBody>
      </p:sp>
      <p:sp>
        <p:nvSpPr>
          <p:cNvPr id="5" name="Title 4"/>
          <p:cNvSpPr>
            <a:spLocks noGrp="1"/>
          </p:cNvSpPr>
          <p:nvPr>
            <p:ph type="title"/>
          </p:nvPr>
        </p:nvSpPr>
        <p:spPr/>
        <p:txBody>
          <a:bodyPr/>
          <a:lstStyle/>
          <a:p>
            <a:r>
              <a:rPr lang="en-US" sz="1600" b="1" dirty="0">
                <a:solidFill>
                  <a:schemeClr val="bg2"/>
                </a:solidFill>
                <a:latin typeface="+mn-lt"/>
              </a:rPr>
              <a:t>YOUR DIRECTORY ON THE CLOUD</a:t>
            </a:r>
            <a:br>
              <a:rPr lang="en-US" sz="1600" b="1" dirty="0">
                <a:solidFill>
                  <a:schemeClr val="bg2"/>
                </a:solidFill>
                <a:latin typeface="+mn-lt"/>
              </a:rPr>
            </a:br>
            <a:endParaRPr lang="en-US" sz="1600" b="1" dirty="0">
              <a:latin typeface="+mn-lt"/>
            </a:endParaRPr>
          </a:p>
        </p:txBody>
      </p:sp>
      <p:sp>
        <p:nvSpPr>
          <p:cNvPr id="6" name="Text Placeholder 5"/>
          <p:cNvSpPr>
            <a:spLocks noGrp="1"/>
          </p:cNvSpPr>
          <p:nvPr>
            <p:ph type="body" sz="quarter" idx="11"/>
          </p:nvPr>
        </p:nvSpPr>
        <p:spPr>
          <a:xfrm>
            <a:off x="274638" y="838062"/>
            <a:ext cx="11614071" cy="1207306"/>
          </a:xfrm>
        </p:spPr>
        <p:txBody>
          <a:bodyPr/>
          <a:lstStyle/>
          <a:p>
            <a:r>
              <a:rPr lang="en-US" sz="5200" dirty="0"/>
              <a:t>Azure Active Directory Application Proxy</a:t>
            </a:r>
            <a:endParaRPr lang="en-US" sz="5200" dirty="0">
              <a:solidFill>
                <a:schemeClr val="bg2"/>
              </a:solidFill>
            </a:endParaRPr>
          </a:p>
        </p:txBody>
      </p:sp>
      <p:grpSp>
        <p:nvGrpSpPr>
          <p:cNvPr id="44" name="Group 43"/>
          <p:cNvGrpSpPr/>
          <p:nvPr/>
        </p:nvGrpSpPr>
        <p:grpSpPr>
          <a:xfrm>
            <a:off x="8257288" y="3583780"/>
            <a:ext cx="283256" cy="283258"/>
            <a:chOff x="5372581" y="1617831"/>
            <a:chExt cx="498112" cy="498112"/>
          </a:xfrm>
          <a:solidFill>
            <a:schemeClr val="bg1"/>
          </a:solidFill>
        </p:grpSpPr>
        <p:sp>
          <p:nvSpPr>
            <p:cNvPr id="45" name="Oval 44"/>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54"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nvGrpSpPr>
          <p:cNvPr id="55" name="Group 54"/>
          <p:cNvGrpSpPr/>
          <p:nvPr/>
        </p:nvGrpSpPr>
        <p:grpSpPr>
          <a:xfrm>
            <a:off x="8257288" y="3027833"/>
            <a:ext cx="283256" cy="283258"/>
            <a:chOff x="5372581" y="1617831"/>
            <a:chExt cx="498112" cy="498112"/>
          </a:xfrm>
          <a:solidFill>
            <a:schemeClr val="bg1"/>
          </a:solidFill>
        </p:grpSpPr>
        <p:sp>
          <p:nvSpPr>
            <p:cNvPr id="58" name="Oval 57"/>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3" name="Isosceles Triangle 45"/>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nvGrpSpPr>
          <p:cNvPr id="64" name="Group 63"/>
          <p:cNvGrpSpPr/>
          <p:nvPr/>
        </p:nvGrpSpPr>
        <p:grpSpPr>
          <a:xfrm>
            <a:off x="8257288" y="5056980"/>
            <a:ext cx="283256" cy="283258"/>
            <a:chOff x="5372581" y="1617831"/>
            <a:chExt cx="498112" cy="498112"/>
          </a:xfrm>
          <a:solidFill>
            <a:schemeClr val="bg1"/>
          </a:solidFill>
        </p:grpSpPr>
        <p:sp>
          <p:nvSpPr>
            <p:cNvPr id="66" name="Oval 65"/>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67"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grpSp>
        <p:nvGrpSpPr>
          <p:cNvPr id="68" name="Group 67"/>
          <p:cNvGrpSpPr/>
          <p:nvPr/>
        </p:nvGrpSpPr>
        <p:grpSpPr>
          <a:xfrm>
            <a:off x="8257288" y="4358480"/>
            <a:ext cx="283256" cy="283258"/>
            <a:chOff x="5372581" y="1617831"/>
            <a:chExt cx="498112" cy="498112"/>
          </a:xfrm>
          <a:solidFill>
            <a:schemeClr val="bg1"/>
          </a:solidFill>
        </p:grpSpPr>
        <p:sp>
          <p:nvSpPr>
            <p:cNvPr id="78" name="Oval 77"/>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79"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FFFFFF"/>
                </a:solidFill>
                <a:latin typeface="Segoe UI Light"/>
                <a:ea typeface="Segoe UI" pitchFamily="34" charset="0"/>
                <a:cs typeface="Segoe UI" pitchFamily="34" charset="0"/>
              </a:endParaRPr>
            </a:p>
          </p:txBody>
        </p:sp>
      </p:grpSp>
      <p:sp>
        <p:nvSpPr>
          <p:cNvPr id="108" name="Rounded Rectangle 107"/>
          <p:cNvSpPr>
            <a:spLocks noChangeAspect="1"/>
          </p:cNvSpPr>
          <p:nvPr/>
        </p:nvSpPr>
        <p:spPr bwMode="auto">
          <a:xfrm rot="10800000" flipH="1">
            <a:off x="3115794" y="4651912"/>
            <a:ext cx="3956442" cy="604226"/>
          </a:xfrm>
          <a:prstGeom prst="roundRect">
            <a:avLst>
              <a:gd name="adj" fmla="val 0"/>
            </a:avLst>
          </a:prstGeom>
          <a:solidFill>
            <a:schemeClr val="bg1"/>
          </a:solidFill>
          <a:ln w="38100" cap="flat" cmpd="sng" algn="ctr">
            <a:noFill/>
            <a:prstDash val="solid"/>
            <a:headEnd type="none" w="med" len="med"/>
            <a:tailEnd type="none" w="med" len="med"/>
          </a:ln>
          <a:effectLst/>
          <a:extLst/>
        </p:spPr>
        <p:txBody>
          <a:bodyPr rot="0" spcFirstLastPara="0" vertOverflow="overflow" horzOverflow="overflow" vert="vert" wrap="square" lIns="0" tIns="0" rIns="0" bIns="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400" kern="0" dirty="0">
                <a:solidFill>
                  <a:srgbClr val="002050"/>
                </a:solidFill>
                <a:ea typeface="Segoe UI" pitchFamily="34" charset="0"/>
                <a:cs typeface="Segoe UI" pitchFamily="34" charset="0"/>
              </a:rPr>
              <a:t>DMZ</a:t>
            </a:r>
          </a:p>
        </p:txBody>
      </p:sp>
      <p:sp>
        <p:nvSpPr>
          <p:cNvPr id="109" name="Text Box 118"/>
          <p:cNvSpPr txBox="1"/>
          <p:nvPr/>
        </p:nvSpPr>
        <p:spPr>
          <a:xfrm>
            <a:off x="4832223" y="5495523"/>
            <a:ext cx="760026" cy="243956"/>
          </a:xfrm>
          <a:prstGeom prst="rect">
            <a:avLst/>
          </a:prstGeom>
          <a:solidFill>
            <a:srgbClr val="26958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00" dirty="0"/>
              <a:t>Connector</a:t>
            </a:r>
          </a:p>
        </p:txBody>
      </p:sp>
      <p:cxnSp>
        <p:nvCxnSpPr>
          <p:cNvPr id="110" name="Straight Arrow Connector 109"/>
          <p:cNvCxnSpPr/>
          <p:nvPr/>
        </p:nvCxnSpPr>
        <p:spPr>
          <a:xfrm flipH="1" flipV="1">
            <a:off x="5553521" y="4081750"/>
            <a:ext cx="9079" cy="1438708"/>
          </a:xfrm>
          <a:prstGeom prst="straightConnector1">
            <a:avLst/>
          </a:prstGeom>
          <a:ln w="60325" cap="rnd">
            <a:solidFill>
              <a:srgbClr val="26958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2546859" y="3844313"/>
            <a:ext cx="452138" cy="0"/>
          </a:xfrm>
          <a:prstGeom prst="straightConnector1">
            <a:avLst/>
          </a:prstGeom>
          <a:ln w="28575" cap="rnd">
            <a:solidFill>
              <a:schemeClr val="accent3"/>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3115794" y="3579697"/>
            <a:ext cx="2020945" cy="485454"/>
          </a:xfrm>
          <a:prstGeom prst="roundRect">
            <a:avLst>
              <a:gd name="adj" fmla="val 0"/>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78" dirty="0">
                <a:solidFill>
                  <a:srgbClr val="FFFFFF"/>
                </a:solidFill>
              </a:rPr>
              <a:t>https://awesomeapp-contoso.msappproxy.net/</a:t>
            </a:r>
          </a:p>
        </p:txBody>
      </p:sp>
      <p:sp>
        <p:nvSpPr>
          <p:cNvPr id="126" name="Text Box 118"/>
          <p:cNvSpPr txBox="1"/>
          <p:nvPr/>
        </p:nvSpPr>
        <p:spPr>
          <a:xfrm>
            <a:off x="4832223" y="5858254"/>
            <a:ext cx="760026" cy="385528"/>
          </a:xfrm>
          <a:prstGeom prst="rect">
            <a:avLst/>
          </a:prstGeom>
          <a:solidFill>
            <a:srgbClr val="26958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00" dirty="0"/>
              <a:t>Resource</a:t>
            </a:r>
          </a:p>
        </p:txBody>
      </p:sp>
      <p:sp>
        <p:nvSpPr>
          <p:cNvPr id="127" name="Text Box 118"/>
          <p:cNvSpPr txBox="1"/>
          <p:nvPr/>
        </p:nvSpPr>
        <p:spPr>
          <a:xfrm>
            <a:off x="5742205" y="5858254"/>
            <a:ext cx="760026" cy="385528"/>
          </a:xfrm>
          <a:prstGeom prst="rect">
            <a:avLst/>
          </a:prstGeom>
          <a:solidFill>
            <a:srgbClr val="26958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00" dirty="0"/>
              <a:t>Resource</a:t>
            </a:r>
          </a:p>
        </p:txBody>
      </p:sp>
      <p:sp>
        <p:nvSpPr>
          <p:cNvPr id="128" name="Text Box 118"/>
          <p:cNvSpPr txBox="1"/>
          <p:nvPr/>
        </p:nvSpPr>
        <p:spPr>
          <a:xfrm>
            <a:off x="3922240" y="5858254"/>
            <a:ext cx="760026" cy="385528"/>
          </a:xfrm>
          <a:prstGeom prst="rect">
            <a:avLst/>
          </a:prstGeom>
          <a:solidFill>
            <a:srgbClr val="26958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00" dirty="0"/>
              <a:t>Resource</a:t>
            </a:r>
          </a:p>
        </p:txBody>
      </p:sp>
      <p:sp>
        <p:nvSpPr>
          <p:cNvPr id="129" name="Text Box 118"/>
          <p:cNvSpPr txBox="1"/>
          <p:nvPr/>
        </p:nvSpPr>
        <p:spPr>
          <a:xfrm>
            <a:off x="5742205" y="5495523"/>
            <a:ext cx="760026" cy="242712"/>
          </a:xfrm>
          <a:prstGeom prst="rect">
            <a:avLst/>
          </a:prstGeom>
          <a:solidFill>
            <a:srgbClr val="26958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00" dirty="0"/>
              <a:t>Connector</a:t>
            </a:r>
          </a:p>
        </p:txBody>
      </p:sp>
      <p:cxnSp>
        <p:nvCxnSpPr>
          <p:cNvPr id="130" name="Straight Arrow Connector 129"/>
          <p:cNvCxnSpPr/>
          <p:nvPr/>
        </p:nvCxnSpPr>
        <p:spPr>
          <a:xfrm flipH="1" flipV="1">
            <a:off x="6465011" y="4081750"/>
            <a:ext cx="11989" cy="1435608"/>
          </a:xfrm>
          <a:prstGeom prst="straightConnector1">
            <a:avLst/>
          </a:prstGeom>
          <a:ln w="60325" cap="rnd">
            <a:solidFill>
              <a:srgbClr val="26958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32" name="Text Box 118"/>
          <p:cNvSpPr txBox="1"/>
          <p:nvPr/>
        </p:nvSpPr>
        <p:spPr>
          <a:xfrm>
            <a:off x="5136739" y="3571585"/>
            <a:ext cx="1935497" cy="510164"/>
          </a:xfrm>
          <a:prstGeom prst="rect">
            <a:avLst/>
          </a:prstGeom>
          <a:solidFill>
            <a:schemeClr val="bg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176" dirty="0">
                <a:solidFill>
                  <a:srgbClr val="002050"/>
                </a:solidFill>
              </a:rPr>
              <a:t>Application Proxy</a:t>
            </a:r>
          </a:p>
        </p:txBody>
      </p:sp>
      <p:sp>
        <p:nvSpPr>
          <p:cNvPr id="133" name="Rounded Rectangle 132"/>
          <p:cNvSpPr/>
          <p:nvPr/>
        </p:nvSpPr>
        <p:spPr>
          <a:xfrm>
            <a:off x="5742205" y="5739120"/>
            <a:ext cx="1147693" cy="189472"/>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980" dirty="0">
                <a:solidFill>
                  <a:srgbClr val="FFFFFF"/>
                </a:solidFill>
              </a:rPr>
              <a:t>http://awesomeapp</a:t>
            </a:r>
          </a:p>
        </p:txBody>
      </p:sp>
      <p:grpSp>
        <p:nvGrpSpPr>
          <p:cNvPr id="134" name="Group 133"/>
          <p:cNvGrpSpPr/>
          <p:nvPr/>
        </p:nvGrpSpPr>
        <p:grpSpPr>
          <a:xfrm>
            <a:off x="831208" y="3261519"/>
            <a:ext cx="1049015" cy="768002"/>
            <a:chOff x="1835150" y="309563"/>
            <a:chExt cx="8521700" cy="6238876"/>
          </a:xfrm>
          <a:solidFill>
            <a:schemeClr val="bg1"/>
          </a:solidFill>
        </p:grpSpPr>
        <p:sp>
          <p:nvSpPr>
            <p:cNvPr id="135" name="Freeform 39"/>
            <p:cNvSpPr>
              <a:spLocks noEditPoints="1"/>
            </p:cNvSpPr>
            <p:nvPr/>
          </p:nvSpPr>
          <p:spPr bwMode="auto">
            <a:xfrm>
              <a:off x="1835150" y="309563"/>
              <a:ext cx="8521700" cy="5815013"/>
            </a:xfrm>
            <a:custGeom>
              <a:avLst/>
              <a:gdLst>
                <a:gd name="T0" fmla="*/ 2200 w 2269"/>
                <a:gd name="T1" fmla="*/ 0 h 1548"/>
                <a:gd name="T2" fmla="*/ 69 w 2269"/>
                <a:gd name="T3" fmla="*/ 0 h 1548"/>
                <a:gd name="T4" fmla="*/ 0 w 2269"/>
                <a:gd name="T5" fmla="*/ 69 h 1548"/>
                <a:gd name="T6" fmla="*/ 0 w 2269"/>
                <a:gd name="T7" fmla="*/ 1317 h 1548"/>
                <a:gd name="T8" fmla="*/ 69 w 2269"/>
                <a:gd name="T9" fmla="*/ 1387 h 1548"/>
                <a:gd name="T10" fmla="*/ 837 w 2269"/>
                <a:gd name="T11" fmla="*/ 1387 h 1548"/>
                <a:gd name="T12" fmla="*/ 776 w 2269"/>
                <a:gd name="T13" fmla="*/ 1548 h 1548"/>
                <a:gd name="T14" fmla="*/ 1443 w 2269"/>
                <a:gd name="T15" fmla="*/ 1548 h 1548"/>
                <a:gd name="T16" fmla="*/ 1382 w 2269"/>
                <a:gd name="T17" fmla="*/ 1387 h 1548"/>
                <a:gd name="T18" fmla="*/ 2200 w 2269"/>
                <a:gd name="T19" fmla="*/ 1387 h 1548"/>
                <a:gd name="T20" fmla="*/ 2269 w 2269"/>
                <a:gd name="T21" fmla="*/ 1317 h 1548"/>
                <a:gd name="T22" fmla="*/ 2269 w 2269"/>
                <a:gd name="T23" fmla="*/ 69 h 1548"/>
                <a:gd name="T24" fmla="*/ 2200 w 2269"/>
                <a:gd name="T25" fmla="*/ 0 h 1548"/>
                <a:gd name="T26" fmla="*/ 2132 w 2269"/>
                <a:gd name="T27" fmla="*/ 1240 h 1548"/>
                <a:gd name="T28" fmla="*/ 137 w 2269"/>
                <a:gd name="T29" fmla="*/ 1240 h 1548"/>
                <a:gd name="T30" fmla="*/ 137 w 2269"/>
                <a:gd name="T31" fmla="*/ 141 h 1548"/>
                <a:gd name="T32" fmla="*/ 2132 w 2269"/>
                <a:gd name="T33" fmla="*/ 141 h 1548"/>
                <a:gd name="T34" fmla="*/ 2132 w 2269"/>
                <a:gd name="T35" fmla="*/ 1240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9" h="1548">
                  <a:moveTo>
                    <a:pt x="2200" y="0"/>
                  </a:moveTo>
                  <a:cubicBezTo>
                    <a:pt x="271" y="0"/>
                    <a:pt x="69" y="0"/>
                    <a:pt x="69" y="0"/>
                  </a:cubicBezTo>
                  <a:cubicBezTo>
                    <a:pt x="34" y="0"/>
                    <a:pt x="0" y="27"/>
                    <a:pt x="0" y="69"/>
                  </a:cubicBezTo>
                  <a:cubicBezTo>
                    <a:pt x="0" y="1268"/>
                    <a:pt x="0" y="1317"/>
                    <a:pt x="0" y="1317"/>
                  </a:cubicBezTo>
                  <a:cubicBezTo>
                    <a:pt x="0" y="1359"/>
                    <a:pt x="34" y="1387"/>
                    <a:pt x="69" y="1387"/>
                  </a:cubicBezTo>
                  <a:cubicBezTo>
                    <a:pt x="837" y="1387"/>
                    <a:pt x="837" y="1387"/>
                    <a:pt x="837" y="1387"/>
                  </a:cubicBezTo>
                  <a:cubicBezTo>
                    <a:pt x="776" y="1548"/>
                    <a:pt x="776" y="1548"/>
                    <a:pt x="776" y="1548"/>
                  </a:cubicBezTo>
                  <a:cubicBezTo>
                    <a:pt x="1443" y="1548"/>
                    <a:pt x="1443" y="1548"/>
                    <a:pt x="1443" y="1548"/>
                  </a:cubicBezTo>
                  <a:cubicBezTo>
                    <a:pt x="1382" y="1387"/>
                    <a:pt x="1382" y="1387"/>
                    <a:pt x="1382" y="1387"/>
                  </a:cubicBezTo>
                  <a:cubicBezTo>
                    <a:pt x="2200" y="1387"/>
                    <a:pt x="2200" y="1387"/>
                    <a:pt x="2200" y="1387"/>
                  </a:cubicBezTo>
                  <a:cubicBezTo>
                    <a:pt x="2241" y="1387"/>
                    <a:pt x="2269" y="1359"/>
                    <a:pt x="2269" y="1317"/>
                  </a:cubicBezTo>
                  <a:cubicBezTo>
                    <a:pt x="2269" y="118"/>
                    <a:pt x="2269" y="69"/>
                    <a:pt x="2269" y="69"/>
                  </a:cubicBezTo>
                  <a:cubicBezTo>
                    <a:pt x="2269" y="27"/>
                    <a:pt x="2241" y="0"/>
                    <a:pt x="2200" y="0"/>
                  </a:cubicBezTo>
                  <a:close/>
                  <a:moveTo>
                    <a:pt x="2132" y="1240"/>
                  </a:moveTo>
                  <a:cubicBezTo>
                    <a:pt x="137" y="1240"/>
                    <a:pt x="137" y="1240"/>
                    <a:pt x="137" y="1240"/>
                  </a:cubicBezTo>
                  <a:cubicBezTo>
                    <a:pt x="137" y="141"/>
                    <a:pt x="137" y="141"/>
                    <a:pt x="137" y="141"/>
                  </a:cubicBezTo>
                  <a:cubicBezTo>
                    <a:pt x="2132" y="141"/>
                    <a:pt x="2132" y="141"/>
                    <a:pt x="2132" y="141"/>
                  </a:cubicBezTo>
                  <a:lnTo>
                    <a:pt x="2132" y="1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Rectangle 40"/>
            <p:cNvSpPr>
              <a:spLocks noChangeArrowheads="1"/>
            </p:cNvSpPr>
            <p:nvPr/>
          </p:nvSpPr>
          <p:spPr bwMode="auto">
            <a:xfrm>
              <a:off x="3616325" y="6267451"/>
              <a:ext cx="4959350" cy="280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41"/>
            <p:cNvSpPr>
              <a:spLocks/>
            </p:cNvSpPr>
            <p:nvPr/>
          </p:nvSpPr>
          <p:spPr bwMode="auto">
            <a:xfrm>
              <a:off x="4933950" y="2058988"/>
              <a:ext cx="852488" cy="819150"/>
            </a:xfrm>
            <a:custGeom>
              <a:avLst/>
              <a:gdLst>
                <a:gd name="T0" fmla="*/ 537 w 537"/>
                <a:gd name="T1" fmla="*/ 0 h 516"/>
                <a:gd name="T2" fmla="*/ 0 w 537"/>
                <a:gd name="T3" fmla="*/ 76 h 516"/>
                <a:gd name="T4" fmla="*/ 0 w 537"/>
                <a:gd name="T5" fmla="*/ 516 h 516"/>
                <a:gd name="T6" fmla="*/ 537 w 537"/>
                <a:gd name="T7" fmla="*/ 516 h 516"/>
                <a:gd name="T8" fmla="*/ 537 w 537"/>
                <a:gd name="T9" fmla="*/ 0 h 516"/>
              </a:gdLst>
              <a:ahLst/>
              <a:cxnLst>
                <a:cxn ang="0">
                  <a:pos x="T0" y="T1"/>
                </a:cxn>
                <a:cxn ang="0">
                  <a:pos x="T2" y="T3"/>
                </a:cxn>
                <a:cxn ang="0">
                  <a:pos x="T4" y="T5"/>
                </a:cxn>
                <a:cxn ang="0">
                  <a:pos x="T6" y="T7"/>
                </a:cxn>
                <a:cxn ang="0">
                  <a:pos x="T8" y="T9"/>
                </a:cxn>
              </a:cxnLst>
              <a:rect l="0" t="0" r="r" b="b"/>
              <a:pathLst>
                <a:path w="537" h="516">
                  <a:moveTo>
                    <a:pt x="537" y="0"/>
                  </a:moveTo>
                  <a:lnTo>
                    <a:pt x="0" y="76"/>
                  </a:lnTo>
                  <a:lnTo>
                    <a:pt x="0" y="516"/>
                  </a:lnTo>
                  <a:lnTo>
                    <a:pt x="537" y="516"/>
                  </a:lnTo>
                  <a:lnTo>
                    <a:pt x="5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42"/>
            <p:cNvSpPr>
              <a:spLocks/>
            </p:cNvSpPr>
            <p:nvPr/>
          </p:nvSpPr>
          <p:spPr bwMode="auto">
            <a:xfrm>
              <a:off x="5835650" y="1898651"/>
              <a:ext cx="1111250" cy="979488"/>
            </a:xfrm>
            <a:custGeom>
              <a:avLst/>
              <a:gdLst>
                <a:gd name="T0" fmla="*/ 700 w 700"/>
                <a:gd name="T1" fmla="*/ 0 h 617"/>
                <a:gd name="T2" fmla="*/ 0 w 700"/>
                <a:gd name="T3" fmla="*/ 97 h 617"/>
                <a:gd name="T4" fmla="*/ 0 w 700"/>
                <a:gd name="T5" fmla="*/ 617 h 617"/>
                <a:gd name="T6" fmla="*/ 700 w 700"/>
                <a:gd name="T7" fmla="*/ 617 h 617"/>
                <a:gd name="T8" fmla="*/ 700 w 700"/>
                <a:gd name="T9" fmla="*/ 0 h 617"/>
              </a:gdLst>
              <a:ahLst/>
              <a:cxnLst>
                <a:cxn ang="0">
                  <a:pos x="T0" y="T1"/>
                </a:cxn>
                <a:cxn ang="0">
                  <a:pos x="T2" y="T3"/>
                </a:cxn>
                <a:cxn ang="0">
                  <a:pos x="T4" y="T5"/>
                </a:cxn>
                <a:cxn ang="0">
                  <a:pos x="T6" y="T7"/>
                </a:cxn>
                <a:cxn ang="0">
                  <a:pos x="T8" y="T9"/>
                </a:cxn>
              </a:cxnLst>
              <a:rect l="0" t="0" r="r" b="b"/>
              <a:pathLst>
                <a:path w="700" h="617">
                  <a:moveTo>
                    <a:pt x="700" y="0"/>
                  </a:moveTo>
                  <a:lnTo>
                    <a:pt x="0" y="97"/>
                  </a:lnTo>
                  <a:lnTo>
                    <a:pt x="0" y="617"/>
                  </a:lnTo>
                  <a:lnTo>
                    <a:pt x="700" y="617"/>
                  </a:lnTo>
                  <a:lnTo>
                    <a:pt x="7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43"/>
            <p:cNvSpPr>
              <a:spLocks/>
            </p:cNvSpPr>
            <p:nvPr/>
          </p:nvSpPr>
          <p:spPr bwMode="auto">
            <a:xfrm>
              <a:off x="5835650" y="2927351"/>
              <a:ext cx="1111250" cy="984250"/>
            </a:xfrm>
            <a:custGeom>
              <a:avLst/>
              <a:gdLst>
                <a:gd name="T0" fmla="*/ 700 w 700"/>
                <a:gd name="T1" fmla="*/ 0 h 620"/>
                <a:gd name="T2" fmla="*/ 0 w 700"/>
                <a:gd name="T3" fmla="*/ 0 h 620"/>
                <a:gd name="T4" fmla="*/ 0 w 700"/>
                <a:gd name="T5" fmla="*/ 521 h 620"/>
                <a:gd name="T6" fmla="*/ 700 w 700"/>
                <a:gd name="T7" fmla="*/ 620 h 620"/>
                <a:gd name="T8" fmla="*/ 700 w 700"/>
                <a:gd name="T9" fmla="*/ 0 h 620"/>
              </a:gdLst>
              <a:ahLst/>
              <a:cxnLst>
                <a:cxn ang="0">
                  <a:pos x="T0" y="T1"/>
                </a:cxn>
                <a:cxn ang="0">
                  <a:pos x="T2" y="T3"/>
                </a:cxn>
                <a:cxn ang="0">
                  <a:pos x="T4" y="T5"/>
                </a:cxn>
                <a:cxn ang="0">
                  <a:pos x="T6" y="T7"/>
                </a:cxn>
                <a:cxn ang="0">
                  <a:pos x="T8" y="T9"/>
                </a:cxn>
              </a:cxnLst>
              <a:rect l="0" t="0" r="r" b="b"/>
              <a:pathLst>
                <a:path w="700" h="620">
                  <a:moveTo>
                    <a:pt x="700" y="0"/>
                  </a:moveTo>
                  <a:lnTo>
                    <a:pt x="0" y="0"/>
                  </a:lnTo>
                  <a:lnTo>
                    <a:pt x="0" y="521"/>
                  </a:lnTo>
                  <a:lnTo>
                    <a:pt x="700" y="620"/>
                  </a:lnTo>
                  <a:lnTo>
                    <a:pt x="7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44"/>
            <p:cNvSpPr>
              <a:spLocks/>
            </p:cNvSpPr>
            <p:nvPr/>
          </p:nvSpPr>
          <p:spPr bwMode="auto">
            <a:xfrm>
              <a:off x="4933950" y="2927351"/>
              <a:ext cx="852488" cy="822325"/>
            </a:xfrm>
            <a:custGeom>
              <a:avLst/>
              <a:gdLst>
                <a:gd name="T0" fmla="*/ 537 w 537"/>
                <a:gd name="T1" fmla="*/ 0 h 518"/>
                <a:gd name="T2" fmla="*/ 0 w 537"/>
                <a:gd name="T3" fmla="*/ 0 h 518"/>
                <a:gd name="T4" fmla="*/ 0 w 537"/>
                <a:gd name="T5" fmla="*/ 443 h 518"/>
                <a:gd name="T6" fmla="*/ 537 w 537"/>
                <a:gd name="T7" fmla="*/ 518 h 518"/>
                <a:gd name="T8" fmla="*/ 537 w 537"/>
                <a:gd name="T9" fmla="*/ 0 h 518"/>
              </a:gdLst>
              <a:ahLst/>
              <a:cxnLst>
                <a:cxn ang="0">
                  <a:pos x="T0" y="T1"/>
                </a:cxn>
                <a:cxn ang="0">
                  <a:pos x="T2" y="T3"/>
                </a:cxn>
                <a:cxn ang="0">
                  <a:pos x="T4" y="T5"/>
                </a:cxn>
                <a:cxn ang="0">
                  <a:pos x="T6" y="T7"/>
                </a:cxn>
                <a:cxn ang="0">
                  <a:pos x="T8" y="T9"/>
                </a:cxn>
              </a:cxnLst>
              <a:rect l="0" t="0" r="r" b="b"/>
              <a:pathLst>
                <a:path w="537" h="518">
                  <a:moveTo>
                    <a:pt x="537" y="0"/>
                  </a:moveTo>
                  <a:lnTo>
                    <a:pt x="0" y="0"/>
                  </a:lnTo>
                  <a:lnTo>
                    <a:pt x="0" y="443"/>
                  </a:lnTo>
                  <a:lnTo>
                    <a:pt x="537" y="518"/>
                  </a:lnTo>
                  <a:lnTo>
                    <a:pt x="5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41" name="Group 140"/>
          <p:cNvGrpSpPr/>
          <p:nvPr/>
        </p:nvGrpSpPr>
        <p:grpSpPr>
          <a:xfrm>
            <a:off x="997907" y="4297114"/>
            <a:ext cx="838428" cy="562386"/>
            <a:chOff x="12903200" y="1239838"/>
            <a:chExt cx="8269288" cy="5546725"/>
          </a:xfrm>
          <a:solidFill>
            <a:schemeClr val="bg1"/>
          </a:solidFill>
        </p:grpSpPr>
        <p:sp>
          <p:nvSpPr>
            <p:cNvPr id="142" name="Freeform 41"/>
            <p:cNvSpPr>
              <a:spLocks noEditPoints="1"/>
            </p:cNvSpPr>
            <p:nvPr/>
          </p:nvSpPr>
          <p:spPr bwMode="auto">
            <a:xfrm>
              <a:off x="12903200" y="1239838"/>
              <a:ext cx="8269288" cy="5546725"/>
            </a:xfrm>
            <a:custGeom>
              <a:avLst/>
              <a:gdLst>
                <a:gd name="T0" fmla="*/ 2128 w 2202"/>
                <a:gd name="T1" fmla="*/ 0 h 1476"/>
                <a:gd name="T2" fmla="*/ 74 w 2202"/>
                <a:gd name="T3" fmla="*/ 0 h 1476"/>
                <a:gd name="T4" fmla="*/ 0 w 2202"/>
                <a:gd name="T5" fmla="*/ 74 h 1476"/>
                <a:gd name="T6" fmla="*/ 0 w 2202"/>
                <a:gd name="T7" fmla="*/ 1402 h 1476"/>
                <a:gd name="T8" fmla="*/ 74 w 2202"/>
                <a:gd name="T9" fmla="*/ 1476 h 1476"/>
                <a:gd name="T10" fmla="*/ 2128 w 2202"/>
                <a:gd name="T11" fmla="*/ 1476 h 1476"/>
                <a:gd name="T12" fmla="*/ 2202 w 2202"/>
                <a:gd name="T13" fmla="*/ 1402 h 1476"/>
                <a:gd name="T14" fmla="*/ 2202 w 2202"/>
                <a:gd name="T15" fmla="*/ 74 h 1476"/>
                <a:gd name="T16" fmla="*/ 2128 w 2202"/>
                <a:gd name="T17" fmla="*/ 0 h 1476"/>
                <a:gd name="T18" fmla="*/ 2055 w 2202"/>
                <a:gd name="T19" fmla="*/ 1320 h 1476"/>
                <a:gd name="T20" fmla="*/ 145 w 2202"/>
                <a:gd name="T21" fmla="*/ 1320 h 1476"/>
                <a:gd name="T22" fmla="*/ 145 w 2202"/>
                <a:gd name="T23" fmla="*/ 151 h 1476"/>
                <a:gd name="T24" fmla="*/ 2055 w 2202"/>
                <a:gd name="T25" fmla="*/ 151 h 1476"/>
                <a:gd name="T26" fmla="*/ 2055 w 2202"/>
                <a:gd name="T27" fmla="*/ 132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2" h="1476">
                  <a:moveTo>
                    <a:pt x="2128" y="0"/>
                  </a:moveTo>
                  <a:cubicBezTo>
                    <a:pt x="74" y="0"/>
                    <a:pt x="74" y="0"/>
                    <a:pt x="74" y="0"/>
                  </a:cubicBezTo>
                  <a:cubicBezTo>
                    <a:pt x="37" y="0"/>
                    <a:pt x="0" y="29"/>
                    <a:pt x="0" y="74"/>
                  </a:cubicBezTo>
                  <a:cubicBezTo>
                    <a:pt x="0" y="1350"/>
                    <a:pt x="0" y="1402"/>
                    <a:pt x="0" y="1402"/>
                  </a:cubicBezTo>
                  <a:cubicBezTo>
                    <a:pt x="0" y="1447"/>
                    <a:pt x="37" y="1476"/>
                    <a:pt x="74" y="1476"/>
                  </a:cubicBezTo>
                  <a:cubicBezTo>
                    <a:pt x="2128" y="1476"/>
                    <a:pt x="2128" y="1476"/>
                    <a:pt x="2128" y="1476"/>
                  </a:cubicBezTo>
                  <a:cubicBezTo>
                    <a:pt x="2172" y="1476"/>
                    <a:pt x="2202" y="1447"/>
                    <a:pt x="2202" y="1402"/>
                  </a:cubicBezTo>
                  <a:cubicBezTo>
                    <a:pt x="2202" y="126"/>
                    <a:pt x="2202" y="74"/>
                    <a:pt x="2202" y="74"/>
                  </a:cubicBezTo>
                  <a:cubicBezTo>
                    <a:pt x="2202" y="29"/>
                    <a:pt x="2172" y="0"/>
                    <a:pt x="2128" y="0"/>
                  </a:cubicBezTo>
                  <a:close/>
                  <a:moveTo>
                    <a:pt x="2055" y="1320"/>
                  </a:moveTo>
                  <a:cubicBezTo>
                    <a:pt x="145" y="1320"/>
                    <a:pt x="145" y="1320"/>
                    <a:pt x="145" y="1320"/>
                  </a:cubicBezTo>
                  <a:cubicBezTo>
                    <a:pt x="145" y="151"/>
                    <a:pt x="145" y="151"/>
                    <a:pt x="145" y="151"/>
                  </a:cubicBezTo>
                  <a:cubicBezTo>
                    <a:pt x="2055" y="151"/>
                    <a:pt x="2055" y="151"/>
                    <a:pt x="2055" y="151"/>
                  </a:cubicBezTo>
                  <a:lnTo>
                    <a:pt x="2055" y="1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42"/>
            <p:cNvSpPr>
              <a:spLocks/>
            </p:cNvSpPr>
            <p:nvPr/>
          </p:nvSpPr>
          <p:spPr bwMode="auto">
            <a:xfrm>
              <a:off x="15967075" y="3103563"/>
              <a:ext cx="904875" cy="874713"/>
            </a:xfrm>
            <a:custGeom>
              <a:avLst/>
              <a:gdLst>
                <a:gd name="T0" fmla="*/ 570 w 570"/>
                <a:gd name="T1" fmla="*/ 0 h 551"/>
                <a:gd name="T2" fmla="*/ 0 w 570"/>
                <a:gd name="T3" fmla="*/ 80 h 551"/>
                <a:gd name="T4" fmla="*/ 0 w 570"/>
                <a:gd name="T5" fmla="*/ 551 h 551"/>
                <a:gd name="T6" fmla="*/ 570 w 570"/>
                <a:gd name="T7" fmla="*/ 551 h 551"/>
                <a:gd name="T8" fmla="*/ 570 w 570"/>
                <a:gd name="T9" fmla="*/ 0 h 551"/>
              </a:gdLst>
              <a:ahLst/>
              <a:cxnLst>
                <a:cxn ang="0">
                  <a:pos x="T0" y="T1"/>
                </a:cxn>
                <a:cxn ang="0">
                  <a:pos x="T2" y="T3"/>
                </a:cxn>
                <a:cxn ang="0">
                  <a:pos x="T4" y="T5"/>
                </a:cxn>
                <a:cxn ang="0">
                  <a:pos x="T6" y="T7"/>
                </a:cxn>
                <a:cxn ang="0">
                  <a:pos x="T8" y="T9"/>
                </a:cxn>
              </a:cxnLst>
              <a:rect l="0" t="0" r="r" b="b"/>
              <a:pathLst>
                <a:path w="570" h="551">
                  <a:moveTo>
                    <a:pt x="570" y="0"/>
                  </a:moveTo>
                  <a:lnTo>
                    <a:pt x="0" y="80"/>
                  </a:lnTo>
                  <a:lnTo>
                    <a:pt x="0" y="551"/>
                  </a:lnTo>
                  <a:lnTo>
                    <a:pt x="570" y="551"/>
                  </a:lnTo>
                  <a:lnTo>
                    <a:pt x="5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43"/>
            <p:cNvSpPr>
              <a:spLocks/>
            </p:cNvSpPr>
            <p:nvPr/>
          </p:nvSpPr>
          <p:spPr bwMode="auto">
            <a:xfrm>
              <a:off x="16921163" y="2930526"/>
              <a:ext cx="1190625" cy="1047750"/>
            </a:xfrm>
            <a:custGeom>
              <a:avLst/>
              <a:gdLst>
                <a:gd name="T0" fmla="*/ 750 w 750"/>
                <a:gd name="T1" fmla="*/ 0 h 660"/>
                <a:gd name="T2" fmla="*/ 0 w 750"/>
                <a:gd name="T3" fmla="*/ 104 h 660"/>
                <a:gd name="T4" fmla="*/ 0 w 750"/>
                <a:gd name="T5" fmla="*/ 660 h 660"/>
                <a:gd name="T6" fmla="*/ 750 w 750"/>
                <a:gd name="T7" fmla="*/ 660 h 660"/>
                <a:gd name="T8" fmla="*/ 750 w 750"/>
                <a:gd name="T9" fmla="*/ 0 h 660"/>
              </a:gdLst>
              <a:ahLst/>
              <a:cxnLst>
                <a:cxn ang="0">
                  <a:pos x="T0" y="T1"/>
                </a:cxn>
                <a:cxn ang="0">
                  <a:pos x="T2" y="T3"/>
                </a:cxn>
                <a:cxn ang="0">
                  <a:pos x="T4" y="T5"/>
                </a:cxn>
                <a:cxn ang="0">
                  <a:pos x="T6" y="T7"/>
                </a:cxn>
                <a:cxn ang="0">
                  <a:pos x="T8" y="T9"/>
                </a:cxn>
              </a:cxnLst>
              <a:rect l="0" t="0" r="r" b="b"/>
              <a:pathLst>
                <a:path w="750" h="660">
                  <a:moveTo>
                    <a:pt x="750" y="0"/>
                  </a:moveTo>
                  <a:lnTo>
                    <a:pt x="0" y="104"/>
                  </a:lnTo>
                  <a:lnTo>
                    <a:pt x="0" y="660"/>
                  </a:lnTo>
                  <a:lnTo>
                    <a:pt x="750" y="660"/>
                  </a:lnTo>
                  <a:lnTo>
                    <a:pt x="7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44"/>
            <p:cNvSpPr>
              <a:spLocks/>
            </p:cNvSpPr>
            <p:nvPr/>
          </p:nvSpPr>
          <p:spPr bwMode="auto">
            <a:xfrm>
              <a:off x="16921163" y="4027488"/>
              <a:ext cx="1190625" cy="1049338"/>
            </a:xfrm>
            <a:custGeom>
              <a:avLst/>
              <a:gdLst>
                <a:gd name="T0" fmla="*/ 750 w 750"/>
                <a:gd name="T1" fmla="*/ 0 h 661"/>
                <a:gd name="T2" fmla="*/ 0 w 750"/>
                <a:gd name="T3" fmla="*/ 0 h 661"/>
                <a:gd name="T4" fmla="*/ 0 w 750"/>
                <a:gd name="T5" fmla="*/ 556 h 661"/>
                <a:gd name="T6" fmla="*/ 750 w 750"/>
                <a:gd name="T7" fmla="*/ 661 h 661"/>
                <a:gd name="T8" fmla="*/ 750 w 750"/>
                <a:gd name="T9" fmla="*/ 0 h 661"/>
              </a:gdLst>
              <a:ahLst/>
              <a:cxnLst>
                <a:cxn ang="0">
                  <a:pos x="T0" y="T1"/>
                </a:cxn>
                <a:cxn ang="0">
                  <a:pos x="T2" y="T3"/>
                </a:cxn>
                <a:cxn ang="0">
                  <a:pos x="T4" y="T5"/>
                </a:cxn>
                <a:cxn ang="0">
                  <a:pos x="T6" y="T7"/>
                </a:cxn>
                <a:cxn ang="0">
                  <a:pos x="T8" y="T9"/>
                </a:cxn>
              </a:cxnLst>
              <a:rect l="0" t="0" r="r" b="b"/>
              <a:pathLst>
                <a:path w="750" h="661">
                  <a:moveTo>
                    <a:pt x="750" y="0"/>
                  </a:moveTo>
                  <a:lnTo>
                    <a:pt x="0" y="0"/>
                  </a:lnTo>
                  <a:lnTo>
                    <a:pt x="0" y="556"/>
                  </a:lnTo>
                  <a:lnTo>
                    <a:pt x="750" y="661"/>
                  </a:lnTo>
                  <a:lnTo>
                    <a:pt x="7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45"/>
            <p:cNvSpPr>
              <a:spLocks/>
            </p:cNvSpPr>
            <p:nvPr/>
          </p:nvSpPr>
          <p:spPr bwMode="auto">
            <a:xfrm>
              <a:off x="15967075" y="4027488"/>
              <a:ext cx="904875" cy="876300"/>
            </a:xfrm>
            <a:custGeom>
              <a:avLst/>
              <a:gdLst>
                <a:gd name="T0" fmla="*/ 570 w 570"/>
                <a:gd name="T1" fmla="*/ 0 h 552"/>
                <a:gd name="T2" fmla="*/ 0 w 570"/>
                <a:gd name="T3" fmla="*/ 0 h 552"/>
                <a:gd name="T4" fmla="*/ 0 w 570"/>
                <a:gd name="T5" fmla="*/ 471 h 552"/>
                <a:gd name="T6" fmla="*/ 570 w 570"/>
                <a:gd name="T7" fmla="*/ 552 h 552"/>
                <a:gd name="T8" fmla="*/ 570 w 570"/>
                <a:gd name="T9" fmla="*/ 0 h 552"/>
              </a:gdLst>
              <a:ahLst/>
              <a:cxnLst>
                <a:cxn ang="0">
                  <a:pos x="T0" y="T1"/>
                </a:cxn>
                <a:cxn ang="0">
                  <a:pos x="T2" y="T3"/>
                </a:cxn>
                <a:cxn ang="0">
                  <a:pos x="T4" y="T5"/>
                </a:cxn>
                <a:cxn ang="0">
                  <a:pos x="T6" y="T7"/>
                </a:cxn>
                <a:cxn ang="0">
                  <a:pos x="T8" y="T9"/>
                </a:cxn>
              </a:cxnLst>
              <a:rect l="0" t="0" r="r" b="b"/>
              <a:pathLst>
                <a:path w="570" h="552">
                  <a:moveTo>
                    <a:pt x="570" y="0"/>
                  </a:moveTo>
                  <a:lnTo>
                    <a:pt x="0" y="0"/>
                  </a:lnTo>
                  <a:lnTo>
                    <a:pt x="0" y="471"/>
                  </a:lnTo>
                  <a:lnTo>
                    <a:pt x="570" y="552"/>
                  </a:lnTo>
                  <a:lnTo>
                    <a:pt x="5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47" name="Group 146"/>
          <p:cNvGrpSpPr/>
          <p:nvPr/>
        </p:nvGrpSpPr>
        <p:grpSpPr>
          <a:xfrm>
            <a:off x="2025467" y="4350342"/>
            <a:ext cx="301206" cy="501483"/>
            <a:chOff x="12574588" y="3175"/>
            <a:chExt cx="4221162" cy="7027863"/>
          </a:xfrm>
          <a:solidFill>
            <a:schemeClr val="bg1"/>
          </a:solidFill>
        </p:grpSpPr>
        <p:sp>
          <p:nvSpPr>
            <p:cNvPr id="148" name="Freeform 15"/>
            <p:cNvSpPr>
              <a:spLocks noEditPoints="1"/>
            </p:cNvSpPr>
            <p:nvPr/>
          </p:nvSpPr>
          <p:spPr bwMode="auto">
            <a:xfrm>
              <a:off x="12574588" y="3175"/>
              <a:ext cx="4221162" cy="7027863"/>
            </a:xfrm>
            <a:custGeom>
              <a:avLst/>
              <a:gdLst>
                <a:gd name="T0" fmla="*/ 1098 w 1123"/>
                <a:gd name="T1" fmla="*/ 0 h 1871"/>
                <a:gd name="T2" fmla="*/ 1067 w 1123"/>
                <a:gd name="T3" fmla="*/ 0 h 1871"/>
                <a:gd name="T4" fmla="*/ 56 w 1123"/>
                <a:gd name="T5" fmla="*/ 0 h 1871"/>
                <a:gd name="T6" fmla="*/ 26 w 1123"/>
                <a:gd name="T7" fmla="*/ 0 h 1871"/>
                <a:gd name="T8" fmla="*/ 0 w 1123"/>
                <a:gd name="T9" fmla="*/ 25 h 1871"/>
                <a:gd name="T10" fmla="*/ 0 w 1123"/>
                <a:gd name="T11" fmla="*/ 56 h 1871"/>
                <a:gd name="T12" fmla="*/ 0 w 1123"/>
                <a:gd name="T13" fmla="*/ 1815 h 1871"/>
                <a:gd name="T14" fmla="*/ 0 w 1123"/>
                <a:gd name="T15" fmla="*/ 1846 h 1871"/>
                <a:gd name="T16" fmla="*/ 25 w 1123"/>
                <a:gd name="T17" fmla="*/ 1871 h 1871"/>
                <a:gd name="T18" fmla="*/ 1097 w 1123"/>
                <a:gd name="T19" fmla="*/ 1871 h 1871"/>
                <a:gd name="T20" fmla="*/ 1123 w 1123"/>
                <a:gd name="T21" fmla="*/ 1846 h 1871"/>
                <a:gd name="T22" fmla="*/ 1123 w 1123"/>
                <a:gd name="T23" fmla="*/ 1815 h 1871"/>
                <a:gd name="T24" fmla="*/ 1123 w 1123"/>
                <a:gd name="T25" fmla="*/ 56 h 1871"/>
                <a:gd name="T26" fmla="*/ 1123 w 1123"/>
                <a:gd name="T27" fmla="*/ 25 h 1871"/>
                <a:gd name="T28" fmla="*/ 1098 w 1123"/>
                <a:gd name="T29" fmla="*/ 0 h 1871"/>
                <a:gd name="T30" fmla="*/ 617 w 1123"/>
                <a:gd name="T31" fmla="*/ 1820 h 1871"/>
                <a:gd name="T32" fmla="*/ 506 w 1123"/>
                <a:gd name="T33" fmla="*/ 1798 h 1871"/>
                <a:gd name="T34" fmla="*/ 506 w 1123"/>
                <a:gd name="T35" fmla="*/ 1734 h 1871"/>
                <a:gd name="T36" fmla="*/ 617 w 1123"/>
                <a:gd name="T37" fmla="*/ 1709 h 1871"/>
                <a:gd name="T38" fmla="*/ 617 w 1123"/>
                <a:gd name="T39" fmla="*/ 1820 h 1871"/>
                <a:gd name="T40" fmla="*/ 1056 w 1123"/>
                <a:gd name="T41" fmla="*/ 1659 h 1871"/>
                <a:gd name="T42" fmla="*/ 67 w 1123"/>
                <a:gd name="T43" fmla="*/ 1659 h 1871"/>
                <a:gd name="T44" fmla="*/ 67 w 1123"/>
                <a:gd name="T45" fmla="*/ 102 h 1871"/>
                <a:gd name="T46" fmla="*/ 1056 w 1123"/>
                <a:gd name="T47" fmla="*/ 102 h 1871"/>
                <a:gd name="T48" fmla="*/ 1056 w 1123"/>
                <a:gd name="T49" fmla="*/ 1659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3" h="1871">
                  <a:moveTo>
                    <a:pt x="1098" y="0"/>
                  </a:moveTo>
                  <a:cubicBezTo>
                    <a:pt x="1067" y="0"/>
                    <a:pt x="1067" y="0"/>
                    <a:pt x="1067" y="0"/>
                  </a:cubicBezTo>
                  <a:cubicBezTo>
                    <a:pt x="96" y="0"/>
                    <a:pt x="56" y="0"/>
                    <a:pt x="56" y="0"/>
                  </a:cubicBezTo>
                  <a:cubicBezTo>
                    <a:pt x="26" y="0"/>
                    <a:pt x="26" y="0"/>
                    <a:pt x="26" y="0"/>
                  </a:cubicBezTo>
                  <a:cubicBezTo>
                    <a:pt x="11" y="0"/>
                    <a:pt x="0" y="11"/>
                    <a:pt x="0" y="25"/>
                  </a:cubicBezTo>
                  <a:cubicBezTo>
                    <a:pt x="0" y="56"/>
                    <a:pt x="0" y="56"/>
                    <a:pt x="0" y="56"/>
                  </a:cubicBezTo>
                  <a:cubicBezTo>
                    <a:pt x="0" y="1815"/>
                    <a:pt x="0" y="1815"/>
                    <a:pt x="0" y="1815"/>
                  </a:cubicBezTo>
                  <a:cubicBezTo>
                    <a:pt x="0" y="1846"/>
                    <a:pt x="0" y="1846"/>
                    <a:pt x="0" y="1846"/>
                  </a:cubicBezTo>
                  <a:cubicBezTo>
                    <a:pt x="0" y="1860"/>
                    <a:pt x="11" y="1871"/>
                    <a:pt x="25" y="1871"/>
                  </a:cubicBezTo>
                  <a:cubicBezTo>
                    <a:pt x="1097" y="1871"/>
                    <a:pt x="1097" y="1871"/>
                    <a:pt x="1097" y="1871"/>
                  </a:cubicBezTo>
                  <a:cubicBezTo>
                    <a:pt x="1112" y="1871"/>
                    <a:pt x="1123" y="1860"/>
                    <a:pt x="1123" y="1846"/>
                  </a:cubicBezTo>
                  <a:cubicBezTo>
                    <a:pt x="1123" y="1815"/>
                    <a:pt x="1123" y="1815"/>
                    <a:pt x="1123" y="1815"/>
                  </a:cubicBezTo>
                  <a:cubicBezTo>
                    <a:pt x="1123" y="56"/>
                    <a:pt x="1123" y="56"/>
                    <a:pt x="1123" y="56"/>
                  </a:cubicBezTo>
                  <a:cubicBezTo>
                    <a:pt x="1123" y="25"/>
                    <a:pt x="1123" y="25"/>
                    <a:pt x="1123" y="25"/>
                  </a:cubicBezTo>
                  <a:cubicBezTo>
                    <a:pt x="1123" y="11"/>
                    <a:pt x="1112" y="0"/>
                    <a:pt x="1098" y="0"/>
                  </a:cubicBezTo>
                  <a:close/>
                  <a:moveTo>
                    <a:pt x="617" y="1820"/>
                  </a:moveTo>
                  <a:cubicBezTo>
                    <a:pt x="506" y="1798"/>
                    <a:pt x="506" y="1798"/>
                    <a:pt x="506" y="1798"/>
                  </a:cubicBezTo>
                  <a:cubicBezTo>
                    <a:pt x="506" y="1734"/>
                    <a:pt x="506" y="1734"/>
                    <a:pt x="506" y="1734"/>
                  </a:cubicBezTo>
                  <a:cubicBezTo>
                    <a:pt x="617" y="1709"/>
                    <a:pt x="617" y="1709"/>
                    <a:pt x="617" y="1709"/>
                  </a:cubicBezTo>
                  <a:lnTo>
                    <a:pt x="617" y="1820"/>
                  </a:lnTo>
                  <a:close/>
                  <a:moveTo>
                    <a:pt x="1056" y="1659"/>
                  </a:moveTo>
                  <a:cubicBezTo>
                    <a:pt x="67" y="1659"/>
                    <a:pt x="67" y="1659"/>
                    <a:pt x="67" y="1659"/>
                  </a:cubicBezTo>
                  <a:cubicBezTo>
                    <a:pt x="67" y="102"/>
                    <a:pt x="67" y="102"/>
                    <a:pt x="67" y="102"/>
                  </a:cubicBezTo>
                  <a:cubicBezTo>
                    <a:pt x="1056" y="102"/>
                    <a:pt x="1056" y="102"/>
                    <a:pt x="1056" y="102"/>
                  </a:cubicBezTo>
                  <a:lnTo>
                    <a:pt x="1056" y="1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6"/>
            <p:cNvSpPr>
              <a:spLocks/>
            </p:cNvSpPr>
            <p:nvPr/>
          </p:nvSpPr>
          <p:spPr bwMode="auto">
            <a:xfrm>
              <a:off x="13646150" y="2466975"/>
              <a:ext cx="904875" cy="871538"/>
            </a:xfrm>
            <a:custGeom>
              <a:avLst/>
              <a:gdLst>
                <a:gd name="T0" fmla="*/ 570 w 570"/>
                <a:gd name="T1" fmla="*/ 549 h 549"/>
                <a:gd name="T2" fmla="*/ 570 w 570"/>
                <a:gd name="T3" fmla="*/ 0 h 549"/>
                <a:gd name="T4" fmla="*/ 0 w 570"/>
                <a:gd name="T5" fmla="*/ 81 h 549"/>
                <a:gd name="T6" fmla="*/ 0 w 570"/>
                <a:gd name="T7" fmla="*/ 549 h 549"/>
                <a:gd name="T8" fmla="*/ 570 w 570"/>
                <a:gd name="T9" fmla="*/ 549 h 549"/>
              </a:gdLst>
              <a:ahLst/>
              <a:cxnLst>
                <a:cxn ang="0">
                  <a:pos x="T0" y="T1"/>
                </a:cxn>
                <a:cxn ang="0">
                  <a:pos x="T2" y="T3"/>
                </a:cxn>
                <a:cxn ang="0">
                  <a:pos x="T4" y="T5"/>
                </a:cxn>
                <a:cxn ang="0">
                  <a:pos x="T6" y="T7"/>
                </a:cxn>
                <a:cxn ang="0">
                  <a:pos x="T8" y="T9"/>
                </a:cxn>
              </a:cxnLst>
              <a:rect l="0" t="0" r="r" b="b"/>
              <a:pathLst>
                <a:path w="570" h="549">
                  <a:moveTo>
                    <a:pt x="570" y="549"/>
                  </a:moveTo>
                  <a:lnTo>
                    <a:pt x="570" y="0"/>
                  </a:lnTo>
                  <a:lnTo>
                    <a:pt x="0" y="81"/>
                  </a:lnTo>
                  <a:lnTo>
                    <a:pt x="0" y="549"/>
                  </a:lnTo>
                  <a:lnTo>
                    <a:pt x="570" y="5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7"/>
            <p:cNvSpPr>
              <a:spLocks/>
            </p:cNvSpPr>
            <p:nvPr/>
          </p:nvSpPr>
          <p:spPr bwMode="auto">
            <a:xfrm>
              <a:off x="14600238" y="2298700"/>
              <a:ext cx="1184275" cy="1039813"/>
            </a:xfrm>
            <a:custGeom>
              <a:avLst/>
              <a:gdLst>
                <a:gd name="T0" fmla="*/ 0 w 746"/>
                <a:gd name="T1" fmla="*/ 655 h 655"/>
                <a:gd name="T2" fmla="*/ 746 w 746"/>
                <a:gd name="T3" fmla="*/ 655 h 655"/>
                <a:gd name="T4" fmla="*/ 746 w 746"/>
                <a:gd name="T5" fmla="*/ 0 h 655"/>
                <a:gd name="T6" fmla="*/ 0 w 746"/>
                <a:gd name="T7" fmla="*/ 104 h 655"/>
                <a:gd name="T8" fmla="*/ 0 w 746"/>
                <a:gd name="T9" fmla="*/ 655 h 655"/>
              </a:gdLst>
              <a:ahLst/>
              <a:cxnLst>
                <a:cxn ang="0">
                  <a:pos x="T0" y="T1"/>
                </a:cxn>
                <a:cxn ang="0">
                  <a:pos x="T2" y="T3"/>
                </a:cxn>
                <a:cxn ang="0">
                  <a:pos x="T4" y="T5"/>
                </a:cxn>
                <a:cxn ang="0">
                  <a:pos x="T6" y="T7"/>
                </a:cxn>
                <a:cxn ang="0">
                  <a:pos x="T8" y="T9"/>
                </a:cxn>
              </a:cxnLst>
              <a:rect l="0" t="0" r="r" b="b"/>
              <a:pathLst>
                <a:path w="746" h="655">
                  <a:moveTo>
                    <a:pt x="0" y="655"/>
                  </a:moveTo>
                  <a:lnTo>
                    <a:pt x="746" y="655"/>
                  </a:lnTo>
                  <a:lnTo>
                    <a:pt x="746" y="0"/>
                  </a:lnTo>
                  <a:lnTo>
                    <a:pt x="0" y="104"/>
                  </a:lnTo>
                  <a:lnTo>
                    <a:pt x="0" y="6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8"/>
            <p:cNvSpPr>
              <a:spLocks/>
            </p:cNvSpPr>
            <p:nvPr/>
          </p:nvSpPr>
          <p:spPr bwMode="auto">
            <a:xfrm>
              <a:off x="14600230" y="3410374"/>
              <a:ext cx="1184270" cy="1044572"/>
            </a:xfrm>
            <a:custGeom>
              <a:avLst/>
              <a:gdLst>
                <a:gd name="T0" fmla="*/ 0 w 746"/>
                <a:gd name="T1" fmla="*/ 0 h 658"/>
                <a:gd name="T2" fmla="*/ 0 w 746"/>
                <a:gd name="T3" fmla="*/ 554 h 658"/>
                <a:gd name="T4" fmla="*/ 746 w 746"/>
                <a:gd name="T5" fmla="*/ 658 h 658"/>
                <a:gd name="T6" fmla="*/ 746 w 746"/>
                <a:gd name="T7" fmla="*/ 0 h 658"/>
                <a:gd name="T8" fmla="*/ 0 w 746"/>
                <a:gd name="T9" fmla="*/ 0 h 658"/>
              </a:gdLst>
              <a:ahLst/>
              <a:cxnLst>
                <a:cxn ang="0">
                  <a:pos x="T0" y="T1"/>
                </a:cxn>
                <a:cxn ang="0">
                  <a:pos x="T2" y="T3"/>
                </a:cxn>
                <a:cxn ang="0">
                  <a:pos x="T4" y="T5"/>
                </a:cxn>
                <a:cxn ang="0">
                  <a:pos x="T6" y="T7"/>
                </a:cxn>
                <a:cxn ang="0">
                  <a:pos x="T8" y="T9"/>
                </a:cxn>
              </a:cxnLst>
              <a:rect l="0" t="0" r="r" b="b"/>
              <a:pathLst>
                <a:path w="746" h="658">
                  <a:moveTo>
                    <a:pt x="0" y="0"/>
                  </a:moveTo>
                  <a:lnTo>
                    <a:pt x="0" y="554"/>
                  </a:lnTo>
                  <a:lnTo>
                    <a:pt x="746" y="658"/>
                  </a:lnTo>
                  <a:lnTo>
                    <a:pt x="74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9"/>
            <p:cNvSpPr>
              <a:spLocks/>
            </p:cNvSpPr>
            <p:nvPr/>
          </p:nvSpPr>
          <p:spPr bwMode="auto">
            <a:xfrm>
              <a:off x="13646144" y="3410374"/>
              <a:ext cx="904871" cy="871535"/>
            </a:xfrm>
            <a:custGeom>
              <a:avLst/>
              <a:gdLst>
                <a:gd name="T0" fmla="*/ 570 w 570"/>
                <a:gd name="T1" fmla="*/ 0 h 549"/>
                <a:gd name="T2" fmla="*/ 0 w 570"/>
                <a:gd name="T3" fmla="*/ 0 h 549"/>
                <a:gd name="T4" fmla="*/ 0 w 570"/>
                <a:gd name="T5" fmla="*/ 471 h 549"/>
                <a:gd name="T6" fmla="*/ 570 w 570"/>
                <a:gd name="T7" fmla="*/ 549 h 549"/>
                <a:gd name="T8" fmla="*/ 570 w 570"/>
                <a:gd name="T9" fmla="*/ 0 h 549"/>
              </a:gdLst>
              <a:ahLst/>
              <a:cxnLst>
                <a:cxn ang="0">
                  <a:pos x="T0" y="T1"/>
                </a:cxn>
                <a:cxn ang="0">
                  <a:pos x="T2" y="T3"/>
                </a:cxn>
                <a:cxn ang="0">
                  <a:pos x="T4" y="T5"/>
                </a:cxn>
                <a:cxn ang="0">
                  <a:pos x="T6" y="T7"/>
                </a:cxn>
                <a:cxn ang="0">
                  <a:pos x="T8" y="T9"/>
                </a:cxn>
              </a:cxnLst>
              <a:rect l="0" t="0" r="r" b="b"/>
              <a:pathLst>
                <a:path w="570" h="549">
                  <a:moveTo>
                    <a:pt x="570" y="0"/>
                  </a:moveTo>
                  <a:lnTo>
                    <a:pt x="0" y="0"/>
                  </a:lnTo>
                  <a:lnTo>
                    <a:pt x="0" y="471"/>
                  </a:lnTo>
                  <a:lnTo>
                    <a:pt x="570" y="549"/>
                  </a:lnTo>
                  <a:lnTo>
                    <a:pt x="5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53" name="Group 152"/>
          <p:cNvGrpSpPr/>
          <p:nvPr/>
        </p:nvGrpSpPr>
        <p:grpSpPr>
          <a:xfrm>
            <a:off x="2025467" y="3598933"/>
            <a:ext cx="296254" cy="472114"/>
            <a:chOff x="12368213" y="384175"/>
            <a:chExt cx="4375150" cy="6972300"/>
          </a:xfrm>
          <a:solidFill>
            <a:schemeClr val="bg1"/>
          </a:solidFill>
        </p:grpSpPr>
        <p:sp>
          <p:nvSpPr>
            <p:cNvPr id="154" name="Freeform 23"/>
            <p:cNvSpPr>
              <a:spLocks/>
            </p:cNvSpPr>
            <p:nvPr/>
          </p:nvSpPr>
          <p:spPr bwMode="auto">
            <a:xfrm>
              <a:off x="13423901" y="3122613"/>
              <a:ext cx="365125" cy="931863"/>
            </a:xfrm>
            <a:custGeom>
              <a:avLst/>
              <a:gdLst>
                <a:gd name="T0" fmla="*/ 14 w 97"/>
                <a:gd name="T1" fmla="*/ 248 h 248"/>
                <a:gd name="T2" fmla="*/ 84 w 97"/>
                <a:gd name="T3" fmla="*/ 248 h 248"/>
                <a:gd name="T4" fmla="*/ 97 w 97"/>
                <a:gd name="T5" fmla="*/ 235 h 248"/>
                <a:gd name="T6" fmla="*/ 97 w 97"/>
                <a:gd name="T7" fmla="*/ 13 h 248"/>
                <a:gd name="T8" fmla="*/ 84 w 97"/>
                <a:gd name="T9" fmla="*/ 0 h 248"/>
                <a:gd name="T10" fmla="*/ 14 w 97"/>
                <a:gd name="T11" fmla="*/ 0 h 248"/>
                <a:gd name="T12" fmla="*/ 0 w 97"/>
                <a:gd name="T13" fmla="*/ 13 h 248"/>
                <a:gd name="T14" fmla="*/ 0 w 97"/>
                <a:gd name="T15" fmla="*/ 235 h 248"/>
                <a:gd name="T16" fmla="*/ 14 w 97"/>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48">
                  <a:moveTo>
                    <a:pt x="14" y="248"/>
                  </a:moveTo>
                  <a:cubicBezTo>
                    <a:pt x="84" y="248"/>
                    <a:pt x="84" y="248"/>
                    <a:pt x="84" y="248"/>
                  </a:cubicBezTo>
                  <a:cubicBezTo>
                    <a:pt x="92" y="248"/>
                    <a:pt x="97" y="242"/>
                    <a:pt x="97" y="235"/>
                  </a:cubicBezTo>
                  <a:cubicBezTo>
                    <a:pt x="97" y="13"/>
                    <a:pt x="97" y="13"/>
                    <a:pt x="97" y="13"/>
                  </a:cubicBezTo>
                  <a:cubicBezTo>
                    <a:pt x="97" y="6"/>
                    <a:pt x="92" y="0"/>
                    <a:pt x="84" y="0"/>
                  </a:cubicBezTo>
                  <a:cubicBezTo>
                    <a:pt x="14" y="0"/>
                    <a:pt x="14" y="0"/>
                    <a:pt x="14" y="0"/>
                  </a:cubicBezTo>
                  <a:cubicBezTo>
                    <a:pt x="6" y="0"/>
                    <a:pt x="0" y="6"/>
                    <a:pt x="0" y="13"/>
                  </a:cubicBezTo>
                  <a:cubicBezTo>
                    <a:pt x="0" y="235"/>
                    <a:pt x="0" y="235"/>
                    <a:pt x="0" y="235"/>
                  </a:cubicBezTo>
                  <a:cubicBezTo>
                    <a:pt x="0" y="242"/>
                    <a:pt x="6" y="248"/>
                    <a:pt x="14"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24"/>
            <p:cNvSpPr>
              <a:spLocks/>
            </p:cNvSpPr>
            <p:nvPr/>
          </p:nvSpPr>
          <p:spPr bwMode="auto">
            <a:xfrm>
              <a:off x="15314613" y="3122613"/>
              <a:ext cx="368300" cy="931863"/>
            </a:xfrm>
            <a:custGeom>
              <a:avLst/>
              <a:gdLst>
                <a:gd name="T0" fmla="*/ 13 w 98"/>
                <a:gd name="T1" fmla="*/ 248 h 248"/>
                <a:gd name="T2" fmla="*/ 85 w 98"/>
                <a:gd name="T3" fmla="*/ 248 h 248"/>
                <a:gd name="T4" fmla="*/ 98 w 98"/>
                <a:gd name="T5" fmla="*/ 235 h 248"/>
                <a:gd name="T6" fmla="*/ 98 w 98"/>
                <a:gd name="T7" fmla="*/ 13 h 248"/>
                <a:gd name="T8" fmla="*/ 85 w 98"/>
                <a:gd name="T9" fmla="*/ 0 h 248"/>
                <a:gd name="T10" fmla="*/ 13 w 98"/>
                <a:gd name="T11" fmla="*/ 0 h 248"/>
                <a:gd name="T12" fmla="*/ 0 w 98"/>
                <a:gd name="T13" fmla="*/ 13 h 248"/>
                <a:gd name="T14" fmla="*/ 0 w 98"/>
                <a:gd name="T15" fmla="*/ 235 h 248"/>
                <a:gd name="T16" fmla="*/ 13 w 98"/>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48">
                  <a:moveTo>
                    <a:pt x="13" y="248"/>
                  </a:moveTo>
                  <a:cubicBezTo>
                    <a:pt x="85" y="248"/>
                    <a:pt x="85" y="248"/>
                    <a:pt x="85" y="248"/>
                  </a:cubicBezTo>
                  <a:cubicBezTo>
                    <a:pt x="92" y="248"/>
                    <a:pt x="98" y="242"/>
                    <a:pt x="98" y="235"/>
                  </a:cubicBezTo>
                  <a:cubicBezTo>
                    <a:pt x="98" y="13"/>
                    <a:pt x="98" y="13"/>
                    <a:pt x="98" y="13"/>
                  </a:cubicBezTo>
                  <a:cubicBezTo>
                    <a:pt x="98" y="6"/>
                    <a:pt x="92" y="0"/>
                    <a:pt x="85" y="0"/>
                  </a:cubicBezTo>
                  <a:cubicBezTo>
                    <a:pt x="13" y="0"/>
                    <a:pt x="13" y="0"/>
                    <a:pt x="13" y="0"/>
                  </a:cubicBezTo>
                  <a:cubicBezTo>
                    <a:pt x="6" y="0"/>
                    <a:pt x="0" y="6"/>
                    <a:pt x="0" y="13"/>
                  </a:cubicBezTo>
                  <a:cubicBezTo>
                    <a:pt x="0" y="235"/>
                    <a:pt x="0" y="235"/>
                    <a:pt x="0" y="235"/>
                  </a:cubicBezTo>
                  <a:cubicBezTo>
                    <a:pt x="0" y="242"/>
                    <a:pt x="6" y="248"/>
                    <a:pt x="13"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25"/>
            <p:cNvSpPr>
              <a:spLocks/>
            </p:cNvSpPr>
            <p:nvPr/>
          </p:nvSpPr>
          <p:spPr bwMode="auto">
            <a:xfrm>
              <a:off x="13866813" y="3122613"/>
              <a:ext cx="1373188" cy="1679575"/>
            </a:xfrm>
            <a:custGeom>
              <a:avLst/>
              <a:gdLst>
                <a:gd name="T0" fmla="*/ 52 w 365"/>
                <a:gd name="T1" fmla="*/ 308 h 447"/>
                <a:gd name="T2" fmla="*/ 62 w 365"/>
                <a:gd name="T3" fmla="*/ 308 h 447"/>
                <a:gd name="T4" fmla="*/ 62 w 365"/>
                <a:gd name="T5" fmla="*/ 435 h 447"/>
                <a:gd name="T6" fmla="*/ 75 w 365"/>
                <a:gd name="T7" fmla="*/ 447 h 447"/>
                <a:gd name="T8" fmla="*/ 146 w 365"/>
                <a:gd name="T9" fmla="*/ 447 h 447"/>
                <a:gd name="T10" fmla="*/ 159 w 365"/>
                <a:gd name="T11" fmla="*/ 435 h 447"/>
                <a:gd name="T12" fmla="*/ 159 w 365"/>
                <a:gd name="T13" fmla="*/ 308 h 447"/>
                <a:gd name="T14" fmla="*/ 200 w 365"/>
                <a:gd name="T15" fmla="*/ 308 h 447"/>
                <a:gd name="T16" fmla="*/ 200 w 365"/>
                <a:gd name="T17" fmla="*/ 435 h 447"/>
                <a:gd name="T18" fmla="*/ 213 w 365"/>
                <a:gd name="T19" fmla="*/ 447 h 447"/>
                <a:gd name="T20" fmla="*/ 285 w 365"/>
                <a:gd name="T21" fmla="*/ 447 h 447"/>
                <a:gd name="T22" fmla="*/ 299 w 365"/>
                <a:gd name="T23" fmla="*/ 435 h 447"/>
                <a:gd name="T24" fmla="*/ 299 w 365"/>
                <a:gd name="T25" fmla="*/ 308 h 447"/>
                <a:gd name="T26" fmla="*/ 313 w 365"/>
                <a:gd name="T27" fmla="*/ 308 h 447"/>
                <a:gd name="T28" fmla="*/ 365 w 365"/>
                <a:gd name="T29" fmla="*/ 258 h 447"/>
                <a:gd name="T30" fmla="*/ 365 w 365"/>
                <a:gd name="T31" fmla="*/ 0 h 447"/>
                <a:gd name="T32" fmla="*/ 0 w 365"/>
                <a:gd name="T33" fmla="*/ 0 h 447"/>
                <a:gd name="T34" fmla="*/ 0 w 365"/>
                <a:gd name="T35" fmla="*/ 258 h 447"/>
                <a:gd name="T36" fmla="*/ 52 w 365"/>
                <a:gd name="T37" fmla="*/ 308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5" h="447">
                  <a:moveTo>
                    <a:pt x="52" y="308"/>
                  </a:moveTo>
                  <a:cubicBezTo>
                    <a:pt x="52" y="308"/>
                    <a:pt x="52" y="308"/>
                    <a:pt x="62" y="308"/>
                  </a:cubicBezTo>
                  <a:cubicBezTo>
                    <a:pt x="62" y="434"/>
                    <a:pt x="62" y="435"/>
                    <a:pt x="62" y="435"/>
                  </a:cubicBezTo>
                  <a:cubicBezTo>
                    <a:pt x="62" y="442"/>
                    <a:pt x="68" y="447"/>
                    <a:pt x="75" y="447"/>
                  </a:cubicBezTo>
                  <a:cubicBezTo>
                    <a:pt x="146" y="447"/>
                    <a:pt x="146" y="447"/>
                    <a:pt x="146" y="447"/>
                  </a:cubicBezTo>
                  <a:cubicBezTo>
                    <a:pt x="153" y="447"/>
                    <a:pt x="159" y="442"/>
                    <a:pt x="159" y="435"/>
                  </a:cubicBezTo>
                  <a:cubicBezTo>
                    <a:pt x="159" y="380"/>
                    <a:pt x="159" y="339"/>
                    <a:pt x="159" y="308"/>
                  </a:cubicBezTo>
                  <a:cubicBezTo>
                    <a:pt x="172" y="308"/>
                    <a:pt x="185" y="308"/>
                    <a:pt x="200" y="308"/>
                  </a:cubicBezTo>
                  <a:cubicBezTo>
                    <a:pt x="200" y="434"/>
                    <a:pt x="200" y="435"/>
                    <a:pt x="200" y="435"/>
                  </a:cubicBezTo>
                  <a:cubicBezTo>
                    <a:pt x="200" y="442"/>
                    <a:pt x="206" y="447"/>
                    <a:pt x="213" y="447"/>
                  </a:cubicBezTo>
                  <a:cubicBezTo>
                    <a:pt x="285" y="447"/>
                    <a:pt x="285" y="447"/>
                    <a:pt x="285" y="447"/>
                  </a:cubicBezTo>
                  <a:cubicBezTo>
                    <a:pt x="293" y="447"/>
                    <a:pt x="299" y="442"/>
                    <a:pt x="299" y="435"/>
                  </a:cubicBezTo>
                  <a:cubicBezTo>
                    <a:pt x="299" y="380"/>
                    <a:pt x="299" y="339"/>
                    <a:pt x="299" y="308"/>
                  </a:cubicBezTo>
                  <a:cubicBezTo>
                    <a:pt x="304" y="308"/>
                    <a:pt x="308" y="308"/>
                    <a:pt x="313" y="308"/>
                  </a:cubicBezTo>
                  <a:cubicBezTo>
                    <a:pt x="342" y="308"/>
                    <a:pt x="365" y="285"/>
                    <a:pt x="365" y="258"/>
                  </a:cubicBezTo>
                  <a:cubicBezTo>
                    <a:pt x="365" y="258"/>
                    <a:pt x="365" y="258"/>
                    <a:pt x="365" y="0"/>
                  </a:cubicBezTo>
                  <a:cubicBezTo>
                    <a:pt x="0" y="0"/>
                    <a:pt x="0" y="0"/>
                    <a:pt x="0" y="0"/>
                  </a:cubicBezTo>
                  <a:cubicBezTo>
                    <a:pt x="0" y="0"/>
                    <a:pt x="0" y="0"/>
                    <a:pt x="0" y="258"/>
                  </a:cubicBezTo>
                  <a:cubicBezTo>
                    <a:pt x="0" y="285"/>
                    <a:pt x="24" y="308"/>
                    <a:pt x="52"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26"/>
            <p:cNvSpPr>
              <a:spLocks noEditPoints="1"/>
            </p:cNvSpPr>
            <p:nvPr/>
          </p:nvSpPr>
          <p:spPr bwMode="auto">
            <a:xfrm>
              <a:off x="13866813" y="2382838"/>
              <a:ext cx="1373188" cy="703263"/>
            </a:xfrm>
            <a:custGeom>
              <a:avLst/>
              <a:gdLst>
                <a:gd name="T0" fmla="*/ 290 w 365"/>
                <a:gd name="T1" fmla="*/ 76 h 187"/>
                <a:gd name="T2" fmla="*/ 313 w 365"/>
                <a:gd name="T3" fmla="*/ 41 h 187"/>
                <a:gd name="T4" fmla="*/ 307 w 365"/>
                <a:gd name="T5" fmla="*/ 8 h 187"/>
                <a:gd name="T6" fmla="*/ 272 w 365"/>
                <a:gd name="T7" fmla="*/ 14 h 187"/>
                <a:gd name="T8" fmla="*/ 243 w 365"/>
                <a:gd name="T9" fmla="*/ 58 h 187"/>
                <a:gd name="T10" fmla="*/ 182 w 365"/>
                <a:gd name="T11" fmla="*/ 49 h 187"/>
                <a:gd name="T12" fmla="*/ 122 w 365"/>
                <a:gd name="T13" fmla="*/ 57 h 187"/>
                <a:gd name="T14" fmla="*/ 92 w 365"/>
                <a:gd name="T15" fmla="*/ 14 h 187"/>
                <a:gd name="T16" fmla="*/ 59 w 365"/>
                <a:gd name="T17" fmla="*/ 8 h 187"/>
                <a:gd name="T18" fmla="*/ 52 w 365"/>
                <a:gd name="T19" fmla="*/ 41 h 187"/>
                <a:gd name="T20" fmla="*/ 75 w 365"/>
                <a:gd name="T21" fmla="*/ 76 h 187"/>
                <a:gd name="T22" fmla="*/ 0 w 365"/>
                <a:gd name="T23" fmla="*/ 187 h 187"/>
                <a:gd name="T24" fmla="*/ 365 w 365"/>
                <a:gd name="T25" fmla="*/ 187 h 187"/>
                <a:gd name="T26" fmla="*/ 290 w 365"/>
                <a:gd name="T27" fmla="*/ 76 h 187"/>
                <a:gd name="T28" fmla="*/ 108 w 365"/>
                <a:gd name="T29" fmla="*/ 141 h 187"/>
                <a:gd name="T30" fmla="*/ 86 w 365"/>
                <a:gd name="T31" fmla="*/ 120 h 187"/>
                <a:gd name="T32" fmla="*/ 97 w 365"/>
                <a:gd name="T33" fmla="*/ 103 h 187"/>
                <a:gd name="T34" fmla="*/ 100 w 365"/>
                <a:gd name="T35" fmla="*/ 101 h 187"/>
                <a:gd name="T36" fmla="*/ 108 w 365"/>
                <a:gd name="T37" fmla="*/ 99 h 187"/>
                <a:gd name="T38" fmla="*/ 121 w 365"/>
                <a:gd name="T39" fmla="*/ 104 h 187"/>
                <a:gd name="T40" fmla="*/ 123 w 365"/>
                <a:gd name="T41" fmla="*/ 105 h 187"/>
                <a:gd name="T42" fmla="*/ 129 w 365"/>
                <a:gd name="T43" fmla="*/ 116 h 187"/>
                <a:gd name="T44" fmla="*/ 130 w 365"/>
                <a:gd name="T45" fmla="*/ 120 h 187"/>
                <a:gd name="T46" fmla="*/ 108 w 365"/>
                <a:gd name="T47" fmla="*/ 141 h 187"/>
                <a:gd name="T48" fmla="*/ 257 w 365"/>
                <a:gd name="T49" fmla="*/ 141 h 187"/>
                <a:gd name="T50" fmla="*/ 235 w 365"/>
                <a:gd name="T51" fmla="*/ 120 h 187"/>
                <a:gd name="T52" fmla="*/ 236 w 365"/>
                <a:gd name="T53" fmla="*/ 117 h 187"/>
                <a:gd name="T54" fmla="*/ 257 w 365"/>
                <a:gd name="T55" fmla="*/ 99 h 187"/>
                <a:gd name="T56" fmla="*/ 279 w 365"/>
                <a:gd name="T57" fmla="*/ 120 h 187"/>
                <a:gd name="T58" fmla="*/ 257 w 365"/>
                <a:gd name="T59" fmla="*/ 14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5" h="187">
                  <a:moveTo>
                    <a:pt x="290" y="76"/>
                  </a:moveTo>
                  <a:cubicBezTo>
                    <a:pt x="313" y="41"/>
                    <a:pt x="313" y="41"/>
                    <a:pt x="313" y="41"/>
                  </a:cubicBezTo>
                  <a:cubicBezTo>
                    <a:pt x="321" y="29"/>
                    <a:pt x="318" y="15"/>
                    <a:pt x="307" y="8"/>
                  </a:cubicBezTo>
                  <a:cubicBezTo>
                    <a:pt x="295" y="0"/>
                    <a:pt x="281" y="3"/>
                    <a:pt x="272" y="14"/>
                  </a:cubicBezTo>
                  <a:cubicBezTo>
                    <a:pt x="259" y="34"/>
                    <a:pt x="250" y="47"/>
                    <a:pt x="243" y="58"/>
                  </a:cubicBezTo>
                  <a:cubicBezTo>
                    <a:pt x="224" y="52"/>
                    <a:pt x="204" y="49"/>
                    <a:pt x="182" y="49"/>
                  </a:cubicBezTo>
                  <a:cubicBezTo>
                    <a:pt x="161" y="49"/>
                    <a:pt x="141" y="52"/>
                    <a:pt x="122" y="57"/>
                  </a:cubicBezTo>
                  <a:cubicBezTo>
                    <a:pt x="92" y="14"/>
                    <a:pt x="92" y="14"/>
                    <a:pt x="92" y="14"/>
                  </a:cubicBezTo>
                  <a:cubicBezTo>
                    <a:pt x="85" y="3"/>
                    <a:pt x="69" y="0"/>
                    <a:pt x="59" y="8"/>
                  </a:cubicBezTo>
                  <a:cubicBezTo>
                    <a:pt x="48" y="15"/>
                    <a:pt x="44" y="29"/>
                    <a:pt x="52" y="41"/>
                  </a:cubicBezTo>
                  <a:cubicBezTo>
                    <a:pt x="62" y="56"/>
                    <a:pt x="69" y="67"/>
                    <a:pt x="75" y="76"/>
                  </a:cubicBezTo>
                  <a:cubicBezTo>
                    <a:pt x="30" y="101"/>
                    <a:pt x="0" y="141"/>
                    <a:pt x="0" y="187"/>
                  </a:cubicBezTo>
                  <a:cubicBezTo>
                    <a:pt x="365" y="187"/>
                    <a:pt x="365" y="187"/>
                    <a:pt x="365" y="187"/>
                  </a:cubicBezTo>
                  <a:cubicBezTo>
                    <a:pt x="365" y="141"/>
                    <a:pt x="335" y="101"/>
                    <a:pt x="290" y="76"/>
                  </a:cubicBezTo>
                  <a:close/>
                  <a:moveTo>
                    <a:pt x="108" y="141"/>
                  </a:moveTo>
                  <a:cubicBezTo>
                    <a:pt x="96" y="141"/>
                    <a:pt x="86" y="132"/>
                    <a:pt x="86" y="120"/>
                  </a:cubicBezTo>
                  <a:cubicBezTo>
                    <a:pt x="86" y="113"/>
                    <a:pt x="91" y="106"/>
                    <a:pt x="97" y="103"/>
                  </a:cubicBezTo>
                  <a:cubicBezTo>
                    <a:pt x="98" y="102"/>
                    <a:pt x="99" y="101"/>
                    <a:pt x="100" y="101"/>
                  </a:cubicBezTo>
                  <a:cubicBezTo>
                    <a:pt x="102" y="100"/>
                    <a:pt x="105" y="99"/>
                    <a:pt x="108" y="99"/>
                  </a:cubicBezTo>
                  <a:cubicBezTo>
                    <a:pt x="113" y="99"/>
                    <a:pt x="118" y="101"/>
                    <a:pt x="121" y="104"/>
                  </a:cubicBezTo>
                  <a:cubicBezTo>
                    <a:pt x="122" y="105"/>
                    <a:pt x="123" y="105"/>
                    <a:pt x="123" y="105"/>
                  </a:cubicBezTo>
                  <a:cubicBezTo>
                    <a:pt x="126" y="108"/>
                    <a:pt x="128" y="112"/>
                    <a:pt x="129" y="116"/>
                  </a:cubicBezTo>
                  <a:cubicBezTo>
                    <a:pt x="129" y="118"/>
                    <a:pt x="130" y="119"/>
                    <a:pt x="130" y="120"/>
                  </a:cubicBezTo>
                  <a:cubicBezTo>
                    <a:pt x="130" y="132"/>
                    <a:pt x="120" y="141"/>
                    <a:pt x="108" y="141"/>
                  </a:cubicBezTo>
                  <a:close/>
                  <a:moveTo>
                    <a:pt x="257" y="141"/>
                  </a:moveTo>
                  <a:cubicBezTo>
                    <a:pt x="245" y="141"/>
                    <a:pt x="235" y="132"/>
                    <a:pt x="235" y="120"/>
                  </a:cubicBezTo>
                  <a:cubicBezTo>
                    <a:pt x="235" y="119"/>
                    <a:pt x="236" y="118"/>
                    <a:pt x="236" y="117"/>
                  </a:cubicBezTo>
                  <a:cubicBezTo>
                    <a:pt x="239" y="107"/>
                    <a:pt x="246" y="99"/>
                    <a:pt x="257" y="99"/>
                  </a:cubicBezTo>
                  <a:cubicBezTo>
                    <a:pt x="269" y="99"/>
                    <a:pt x="279" y="109"/>
                    <a:pt x="279" y="120"/>
                  </a:cubicBezTo>
                  <a:cubicBezTo>
                    <a:pt x="279" y="132"/>
                    <a:pt x="269" y="141"/>
                    <a:pt x="257"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27"/>
            <p:cNvSpPr>
              <a:spLocks noEditPoints="1"/>
            </p:cNvSpPr>
            <p:nvPr/>
          </p:nvSpPr>
          <p:spPr bwMode="auto">
            <a:xfrm>
              <a:off x="12368213" y="384175"/>
              <a:ext cx="4375150" cy="6972300"/>
            </a:xfrm>
            <a:custGeom>
              <a:avLst/>
              <a:gdLst>
                <a:gd name="T0" fmla="*/ 1092 w 1164"/>
                <a:gd name="T1" fmla="*/ 0 h 1856"/>
                <a:gd name="T2" fmla="*/ 79 w 1164"/>
                <a:gd name="T3" fmla="*/ 0 h 1856"/>
                <a:gd name="T4" fmla="*/ 0 w 1164"/>
                <a:gd name="T5" fmla="*/ 74 h 1856"/>
                <a:gd name="T6" fmla="*/ 0 w 1164"/>
                <a:gd name="T7" fmla="*/ 1789 h 1856"/>
                <a:gd name="T8" fmla="*/ 79 w 1164"/>
                <a:gd name="T9" fmla="*/ 1856 h 1856"/>
                <a:gd name="T10" fmla="*/ 1092 w 1164"/>
                <a:gd name="T11" fmla="*/ 1856 h 1856"/>
                <a:gd name="T12" fmla="*/ 1164 w 1164"/>
                <a:gd name="T13" fmla="*/ 1789 h 1856"/>
                <a:gd name="T14" fmla="*/ 1164 w 1164"/>
                <a:gd name="T15" fmla="*/ 74 h 1856"/>
                <a:gd name="T16" fmla="*/ 1092 w 1164"/>
                <a:gd name="T17" fmla="*/ 0 h 1856"/>
                <a:gd name="T18" fmla="*/ 412 w 1164"/>
                <a:gd name="T19" fmla="*/ 1734 h 1856"/>
                <a:gd name="T20" fmla="*/ 384 w 1164"/>
                <a:gd name="T21" fmla="*/ 1705 h 1856"/>
                <a:gd name="T22" fmla="*/ 412 w 1164"/>
                <a:gd name="T23" fmla="*/ 1676 h 1856"/>
                <a:gd name="T24" fmla="*/ 441 w 1164"/>
                <a:gd name="T25" fmla="*/ 1705 h 1856"/>
                <a:gd name="T26" fmla="*/ 412 w 1164"/>
                <a:gd name="T27" fmla="*/ 1734 h 1856"/>
                <a:gd name="T28" fmla="*/ 582 w 1164"/>
                <a:gd name="T29" fmla="*/ 1770 h 1856"/>
                <a:gd name="T30" fmla="*/ 517 w 1164"/>
                <a:gd name="T31" fmla="*/ 1705 h 1856"/>
                <a:gd name="T32" fmla="*/ 582 w 1164"/>
                <a:gd name="T33" fmla="*/ 1640 h 1856"/>
                <a:gd name="T34" fmla="*/ 647 w 1164"/>
                <a:gd name="T35" fmla="*/ 1705 h 1856"/>
                <a:gd name="T36" fmla="*/ 582 w 1164"/>
                <a:gd name="T37" fmla="*/ 1770 h 1856"/>
                <a:gd name="T38" fmla="*/ 751 w 1164"/>
                <a:gd name="T39" fmla="*/ 1734 h 1856"/>
                <a:gd name="T40" fmla="*/ 723 w 1164"/>
                <a:gd name="T41" fmla="*/ 1705 h 1856"/>
                <a:gd name="T42" fmla="*/ 751 w 1164"/>
                <a:gd name="T43" fmla="*/ 1676 h 1856"/>
                <a:gd name="T44" fmla="*/ 780 w 1164"/>
                <a:gd name="T45" fmla="*/ 1705 h 1856"/>
                <a:gd name="T46" fmla="*/ 751 w 1164"/>
                <a:gd name="T47" fmla="*/ 1734 h 1856"/>
                <a:gd name="T48" fmla="*/ 1049 w 1164"/>
                <a:gd name="T49" fmla="*/ 1569 h 1856"/>
                <a:gd name="T50" fmla="*/ 424 w 1164"/>
                <a:gd name="T51" fmla="*/ 1569 h 1856"/>
                <a:gd name="T52" fmla="*/ 424 w 1164"/>
                <a:gd name="T53" fmla="*/ 1576 h 1856"/>
                <a:gd name="T54" fmla="*/ 115 w 1164"/>
                <a:gd name="T55" fmla="*/ 1576 h 1856"/>
                <a:gd name="T56" fmla="*/ 115 w 1164"/>
                <a:gd name="T57" fmla="*/ 1569 h 1856"/>
                <a:gd name="T58" fmla="*/ 115 w 1164"/>
                <a:gd name="T59" fmla="*/ 107 h 1856"/>
                <a:gd name="T60" fmla="*/ 1049 w 1164"/>
                <a:gd name="T61" fmla="*/ 107 h 1856"/>
                <a:gd name="T62" fmla="*/ 1049 w 1164"/>
                <a:gd name="T63" fmla="*/ 1569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4" h="1856">
                  <a:moveTo>
                    <a:pt x="1092" y="0"/>
                  </a:moveTo>
                  <a:cubicBezTo>
                    <a:pt x="79" y="0"/>
                    <a:pt x="79" y="0"/>
                    <a:pt x="79" y="0"/>
                  </a:cubicBezTo>
                  <a:cubicBezTo>
                    <a:pt x="36" y="0"/>
                    <a:pt x="0" y="33"/>
                    <a:pt x="0" y="74"/>
                  </a:cubicBezTo>
                  <a:cubicBezTo>
                    <a:pt x="0" y="1789"/>
                    <a:pt x="0" y="1789"/>
                    <a:pt x="0" y="1789"/>
                  </a:cubicBezTo>
                  <a:cubicBezTo>
                    <a:pt x="0" y="1822"/>
                    <a:pt x="36" y="1856"/>
                    <a:pt x="79" y="1856"/>
                  </a:cubicBezTo>
                  <a:cubicBezTo>
                    <a:pt x="1092" y="1856"/>
                    <a:pt x="1092" y="1856"/>
                    <a:pt x="1092" y="1856"/>
                  </a:cubicBezTo>
                  <a:cubicBezTo>
                    <a:pt x="1128" y="1856"/>
                    <a:pt x="1164" y="1822"/>
                    <a:pt x="1164" y="1789"/>
                  </a:cubicBezTo>
                  <a:cubicBezTo>
                    <a:pt x="1164" y="74"/>
                    <a:pt x="1164" y="74"/>
                    <a:pt x="1164" y="74"/>
                  </a:cubicBezTo>
                  <a:cubicBezTo>
                    <a:pt x="1164" y="33"/>
                    <a:pt x="1128" y="0"/>
                    <a:pt x="1092" y="0"/>
                  </a:cubicBezTo>
                  <a:close/>
                  <a:moveTo>
                    <a:pt x="412" y="1734"/>
                  </a:moveTo>
                  <a:cubicBezTo>
                    <a:pt x="396" y="1734"/>
                    <a:pt x="384" y="1721"/>
                    <a:pt x="384" y="1705"/>
                  </a:cubicBezTo>
                  <a:cubicBezTo>
                    <a:pt x="384" y="1689"/>
                    <a:pt x="396" y="1676"/>
                    <a:pt x="412" y="1676"/>
                  </a:cubicBezTo>
                  <a:cubicBezTo>
                    <a:pt x="428" y="1676"/>
                    <a:pt x="441" y="1689"/>
                    <a:pt x="441" y="1705"/>
                  </a:cubicBezTo>
                  <a:cubicBezTo>
                    <a:pt x="441" y="1721"/>
                    <a:pt x="428" y="1734"/>
                    <a:pt x="412" y="1734"/>
                  </a:cubicBezTo>
                  <a:close/>
                  <a:moveTo>
                    <a:pt x="582" y="1770"/>
                  </a:moveTo>
                  <a:cubicBezTo>
                    <a:pt x="546" y="1770"/>
                    <a:pt x="517" y="1741"/>
                    <a:pt x="517" y="1705"/>
                  </a:cubicBezTo>
                  <a:cubicBezTo>
                    <a:pt x="517" y="1669"/>
                    <a:pt x="546" y="1640"/>
                    <a:pt x="582" y="1640"/>
                  </a:cubicBezTo>
                  <a:cubicBezTo>
                    <a:pt x="618" y="1640"/>
                    <a:pt x="647" y="1669"/>
                    <a:pt x="647" y="1705"/>
                  </a:cubicBezTo>
                  <a:cubicBezTo>
                    <a:pt x="647" y="1741"/>
                    <a:pt x="618" y="1770"/>
                    <a:pt x="582" y="1770"/>
                  </a:cubicBezTo>
                  <a:close/>
                  <a:moveTo>
                    <a:pt x="751" y="1734"/>
                  </a:moveTo>
                  <a:cubicBezTo>
                    <a:pt x="736" y="1734"/>
                    <a:pt x="723" y="1721"/>
                    <a:pt x="723" y="1705"/>
                  </a:cubicBezTo>
                  <a:cubicBezTo>
                    <a:pt x="723" y="1689"/>
                    <a:pt x="736" y="1676"/>
                    <a:pt x="751" y="1676"/>
                  </a:cubicBezTo>
                  <a:cubicBezTo>
                    <a:pt x="767" y="1676"/>
                    <a:pt x="780" y="1689"/>
                    <a:pt x="780" y="1705"/>
                  </a:cubicBezTo>
                  <a:cubicBezTo>
                    <a:pt x="780" y="1721"/>
                    <a:pt x="767" y="1734"/>
                    <a:pt x="751" y="1734"/>
                  </a:cubicBezTo>
                  <a:close/>
                  <a:moveTo>
                    <a:pt x="1049" y="1569"/>
                  </a:moveTo>
                  <a:cubicBezTo>
                    <a:pt x="424" y="1569"/>
                    <a:pt x="424" y="1569"/>
                    <a:pt x="424" y="1569"/>
                  </a:cubicBezTo>
                  <a:cubicBezTo>
                    <a:pt x="424" y="1576"/>
                    <a:pt x="424" y="1576"/>
                    <a:pt x="424" y="1576"/>
                  </a:cubicBezTo>
                  <a:cubicBezTo>
                    <a:pt x="115" y="1576"/>
                    <a:pt x="115" y="1576"/>
                    <a:pt x="115" y="1576"/>
                  </a:cubicBezTo>
                  <a:cubicBezTo>
                    <a:pt x="115" y="1569"/>
                    <a:pt x="115" y="1569"/>
                    <a:pt x="115" y="1569"/>
                  </a:cubicBezTo>
                  <a:cubicBezTo>
                    <a:pt x="115" y="107"/>
                    <a:pt x="115" y="107"/>
                    <a:pt x="115" y="107"/>
                  </a:cubicBezTo>
                  <a:cubicBezTo>
                    <a:pt x="1049" y="107"/>
                    <a:pt x="1049" y="107"/>
                    <a:pt x="1049" y="107"/>
                  </a:cubicBezTo>
                  <a:lnTo>
                    <a:pt x="1049" y="1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cxnSp>
        <p:nvCxnSpPr>
          <p:cNvPr id="131" name="Straight Arrow Connector 130"/>
          <p:cNvCxnSpPr/>
          <p:nvPr/>
        </p:nvCxnSpPr>
        <p:spPr>
          <a:xfrm>
            <a:off x="6464440" y="4095423"/>
            <a:ext cx="22788" cy="1656486"/>
          </a:xfrm>
          <a:prstGeom prst="straightConnector1">
            <a:avLst/>
          </a:prstGeom>
          <a:ln w="28575" cap="rnd">
            <a:solidFill>
              <a:schemeClr val="accent1"/>
            </a:solidFill>
            <a:prstDash val="sysDot"/>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44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bwMode="auto">
          <a:xfrm>
            <a:off x="4383528" y="4688168"/>
            <a:ext cx="461905" cy="264241"/>
          </a:xfrm>
          <a:prstGeom prst="rect">
            <a:avLst/>
          </a:prstGeom>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800" dirty="0">
                <a:ln w="0">
                  <a:solidFill>
                    <a:srgbClr val="FFFFFF"/>
                  </a:solidFill>
                </a:ln>
                <a:solidFill>
                  <a:srgbClr val="FFFFFF"/>
                </a:solidFill>
                <a:effectLst>
                  <a:innerShdw blurRad="63500" dist="50800" dir="13500000">
                    <a:prstClr val="black">
                      <a:alpha val="50000"/>
                    </a:prstClr>
                  </a:innerShdw>
                </a:effectLst>
                <a:ea typeface="Segoe UI" pitchFamily="34" charset="0"/>
                <a:cs typeface="Segoe UI" pitchFamily="34" charset="0"/>
              </a:rPr>
              <a:t>FREE</a:t>
            </a:r>
          </a:p>
        </p:txBody>
      </p:sp>
      <p:sp>
        <p:nvSpPr>
          <p:cNvPr id="177" name="Rectangle 176"/>
          <p:cNvSpPr/>
          <p:nvPr/>
        </p:nvSpPr>
        <p:spPr bwMode="auto">
          <a:xfrm>
            <a:off x="3382084" y="5131424"/>
            <a:ext cx="500722" cy="255360"/>
          </a:xfrm>
          <a:prstGeom prst="rect">
            <a:avLst/>
          </a:prstGeom>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800" dirty="0">
                <a:ln w="0">
                  <a:solidFill>
                    <a:srgbClr val="FFFFFF"/>
                  </a:solidFill>
                </a:ln>
                <a:solidFill>
                  <a:srgbClr val="FFFFFF"/>
                </a:solidFill>
                <a:effectLst>
                  <a:innerShdw blurRad="63500" dist="50800" dir="13500000">
                    <a:prstClr val="black">
                      <a:alpha val="50000"/>
                    </a:prstClr>
                  </a:innerShdw>
                </a:effectLst>
                <a:ea typeface="Segoe UI" pitchFamily="34" charset="0"/>
                <a:cs typeface="Segoe UI" pitchFamily="34" charset="0"/>
              </a:rPr>
              <a:t>FREE</a:t>
            </a:r>
          </a:p>
        </p:txBody>
      </p:sp>
      <p:sp>
        <p:nvSpPr>
          <p:cNvPr id="176" name="Rectangle 175"/>
          <p:cNvSpPr/>
          <p:nvPr/>
        </p:nvSpPr>
        <p:spPr bwMode="auto">
          <a:xfrm>
            <a:off x="8752407" y="5386784"/>
            <a:ext cx="675395" cy="354973"/>
          </a:xfrm>
          <a:prstGeom prst="rect">
            <a:avLst/>
          </a:prstGeom>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050" dirty="0">
                <a:ln w="0">
                  <a:solidFill>
                    <a:srgbClr val="FFFFFF"/>
                  </a:solidFill>
                </a:ln>
                <a:solidFill>
                  <a:srgbClr val="FFFFFF"/>
                </a:solidFill>
                <a:effectLst>
                  <a:innerShdw blurRad="63500" dist="50800" dir="13500000">
                    <a:prstClr val="black">
                      <a:alpha val="50000"/>
                    </a:prstClr>
                  </a:innerShdw>
                </a:effectLst>
                <a:ea typeface="Segoe UI" pitchFamily="34" charset="0"/>
                <a:cs typeface="Segoe UI" pitchFamily="34" charset="0"/>
              </a:rPr>
              <a:t>FREE</a:t>
            </a:r>
          </a:p>
        </p:txBody>
      </p:sp>
      <p:sp>
        <p:nvSpPr>
          <p:cNvPr id="230" name="Title 1"/>
          <p:cNvSpPr txBox="1">
            <a:spLocks/>
          </p:cNvSpPr>
          <p:nvPr/>
        </p:nvSpPr>
        <p:spPr>
          <a:xfrm>
            <a:off x="268928" y="291549"/>
            <a:ext cx="11653834" cy="896391"/>
          </a:xfrm>
          <a:prstGeom prst="rect">
            <a:avLst/>
          </a:prstGeom>
        </p:spPr>
        <p:txBody>
          <a:bodyPr vert="horz" wrap="square" lIns="143428" tIns="89642" rIns="143428" bIns="89642" rtlCol="0" anchor="t">
            <a:normAutofit fontScale="97500" lnSpcReduction="10000"/>
          </a:bodyPr>
          <a:lstStyle>
            <a:lvl1pPr algn="l" defTabSz="932742" rtl="0" eaLnBrk="1" latinLnBrk="0" hangingPunct="1">
              <a:lnSpc>
                <a:spcPct val="90000"/>
              </a:lnSpc>
              <a:spcBef>
                <a:spcPct val="0"/>
              </a:spcBef>
              <a:buNone/>
              <a:defRPr lang="en-US" sz="5799"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pPr algn="ctr" defTabSz="914367">
              <a:defRPr/>
            </a:pPr>
            <a:r>
              <a:rPr sz="5685" spc="-100" dirty="0">
                <a:gradFill>
                  <a:gsLst>
                    <a:gs pos="6195">
                      <a:srgbClr val="FFFFFF"/>
                    </a:gs>
                    <a:gs pos="26000">
                      <a:srgbClr val="FFFFFF"/>
                    </a:gs>
                  </a:gsLst>
                  <a:lin ang="5400000" scaled="0"/>
                </a:gradFill>
              </a:rPr>
              <a:t>B2B: cross-organization collaboration </a:t>
            </a:r>
          </a:p>
        </p:txBody>
      </p:sp>
      <p:pic>
        <p:nvPicPr>
          <p:cNvPr id="524" name="Picture 5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57831" y="4854169"/>
            <a:ext cx="726843" cy="726843"/>
          </a:xfrm>
          <a:prstGeom prst="rect">
            <a:avLst/>
          </a:prstGeom>
        </p:spPr>
      </p:pic>
      <p:pic>
        <p:nvPicPr>
          <p:cNvPr id="310" name="Picture 30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79452" y="4604701"/>
            <a:ext cx="1401800" cy="1401798"/>
          </a:xfrm>
          <a:prstGeom prst="rect">
            <a:avLst/>
          </a:prstGeom>
        </p:spPr>
      </p:pic>
      <p:pic>
        <p:nvPicPr>
          <p:cNvPr id="323" name="Picture 3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9767" y="4923981"/>
            <a:ext cx="1194936" cy="1194936"/>
          </a:xfrm>
          <a:prstGeom prst="rect">
            <a:avLst/>
          </a:prstGeom>
        </p:spPr>
      </p:pic>
      <p:pic>
        <p:nvPicPr>
          <p:cNvPr id="347" name="Picture 3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78497" y="5489186"/>
            <a:ext cx="726843" cy="726842"/>
          </a:xfrm>
          <a:prstGeom prst="rect">
            <a:avLst/>
          </a:prstGeom>
        </p:spPr>
      </p:pic>
      <p:pic>
        <p:nvPicPr>
          <p:cNvPr id="376" name="Picture 37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6673" y="4472206"/>
            <a:ext cx="339353" cy="339353"/>
          </a:xfrm>
          <a:prstGeom prst="rect">
            <a:avLst/>
          </a:prstGeom>
        </p:spPr>
      </p:pic>
      <p:pic>
        <p:nvPicPr>
          <p:cNvPr id="392" name="Picture 39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9758" y="4938615"/>
            <a:ext cx="339353" cy="339353"/>
          </a:xfrm>
          <a:prstGeom prst="rect">
            <a:avLst/>
          </a:prstGeom>
        </p:spPr>
      </p:pic>
      <p:pic>
        <p:nvPicPr>
          <p:cNvPr id="488" name="Picture 48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52387" y="4971807"/>
            <a:ext cx="378898" cy="378898"/>
          </a:xfrm>
          <a:prstGeom prst="rect">
            <a:avLst/>
          </a:prstGeom>
        </p:spPr>
      </p:pic>
      <p:pic>
        <p:nvPicPr>
          <p:cNvPr id="497" name="Picture 49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30224" y="3606501"/>
            <a:ext cx="726843" cy="726843"/>
          </a:xfrm>
          <a:prstGeom prst="rect">
            <a:avLst/>
          </a:prstGeom>
        </p:spPr>
      </p:pic>
      <p:cxnSp>
        <p:nvCxnSpPr>
          <p:cNvPr id="190" name="Straight Connector 189"/>
          <p:cNvCxnSpPr/>
          <p:nvPr/>
        </p:nvCxnSpPr>
        <p:spPr>
          <a:xfrm>
            <a:off x="5870524" y="3935856"/>
            <a:ext cx="0" cy="793220"/>
          </a:xfrm>
          <a:prstGeom prst="line">
            <a:avLst/>
          </a:prstGeom>
          <a:ln w="28575">
            <a:solidFill>
              <a:schemeClr val="bg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35" name="Picture 53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0389" y="3333250"/>
            <a:ext cx="726843" cy="726842"/>
          </a:xfrm>
          <a:prstGeom prst="rect">
            <a:avLst/>
          </a:prstGeom>
        </p:spPr>
      </p:pic>
      <p:sp>
        <p:nvSpPr>
          <p:cNvPr id="9" name="Text Placeholder 8"/>
          <p:cNvSpPr>
            <a:spLocks noGrp="1"/>
          </p:cNvSpPr>
          <p:nvPr>
            <p:ph sz="quarter" idx="10"/>
          </p:nvPr>
        </p:nvSpPr>
        <p:spPr>
          <a:xfrm>
            <a:off x="308444" y="1701462"/>
            <a:ext cx="11614318" cy="4083112"/>
          </a:xfrm>
        </p:spPr>
        <p:txBody>
          <a:bodyPr/>
          <a:lstStyle/>
          <a:p>
            <a:pPr>
              <a:lnSpc>
                <a:spcPct val="100000"/>
              </a:lnSpc>
            </a:pPr>
            <a:r>
              <a:rPr lang="en-US" dirty="0">
                <a:solidFill>
                  <a:schemeClr val="accent2"/>
                </a:solidFill>
                <a:ea typeface="Segoe UI Light" charset="0"/>
                <a:cs typeface="Segoe UI Light" charset="0"/>
              </a:rPr>
              <a:t>“I need to let my partners access my company’s apps using their own credentials”</a:t>
            </a:r>
          </a:p>
        </p:txBody>
      </p:sp>
      <p:sp>
        <p:nvSpPr>
          <p:cNvPr id="7" name="Title 6"/>
          <p:cNvSpPr>
            <a:spLocks noGrp="1"/>
          </p:cNvSpPr>
          <p:nvPr>
            <p:ph type="title"/>
          </p:nvPr>
        </p:nvSpPr>
        <p:spPr>
          <a:xfrm>
            <a:off x="274390" y="964718"/>
            <a:ext cx="10778153" cy="923922"/>
          </a:xfrm>
        </p:spPr>
        <p:txBody>
          <a:bodyPr/>
          <a:lstStyle/>
          <a:p>
            <a:r>
              <a:rPr lang="en-US" spc="0" dirty="0">
                <a:solidFill>
                  <a:schemeClr val="tx2"/>
                </a:solidFill>
                <a:cs typeface="+mn-cs"/>
              </a:rPr>
              <a:t>B2B: cross-organization collaboration</a:t>
            </a:r>
          </a:p>
        </p:txBody>
      </p:sp>
      <p:sp>
        <p:nvSpPr>
          <p:cNvPr id="8" name="Text Placeholder 7"/>
          <p:cNvSpPr>
            <a:spLocks noGrp="1"/>
          </p:cNvSpPr>
          <p:nvPr>
            <p:ph type="body" sz="quarter" idx="11"/>
          </p:nvPr>
        </p:nvSpPr>
        <p:spPr>
          <a:xfrm>
            <a:off x="262719" y="309060"/>
            <a:ext cx="9875837" cy="642018"/>
          </a:xfrm>
        </p:spPr>
        <p:txBody>
          <a:bodyPr/>
          <a:lstStyle/>
          <a:p>
            <a:r>
              <a:rPr lang="en-US" sz="1600" b="1" spc="-100" dirty="0">
                <a:ln w="3175">
                  <a:noFill/>
                </a:ln>
                <a:solidFill>
                  <a:schemeClr val="bg2"/>
                </a:solidFill>
                <a:latin typeface="+mn-lt"/>
                <a:cs typeface="Segoe UI" pitchFamily="34" charset="0"/>
              </a:rPr>
              <a:t>MANAGE EVERYTHING</a:t>
            </a:r>
          </a:p>
        </p:txBody>
      </p:sp>
      <p:grpSp>
        <p:nvGrpSpPr>
          <p:cNvPr id="2" name="Group 1"/>
          <p:cNvGrpSpPr/>
          <p:nvPr/>
        </p:nvGrpSpPr>
        <p:grpSpPr>
          <a:xfrm>
            <a:off x="4819209" y="2530578"/>
            <a:ext cx="2303972" cy="1650617"/>
            <a:chOff x="8052740" y="-285162"/>
            <a:chExt cx="2303972" cy="1650617"/>
          </a:xfrm>
        </p:grpSpPr>
        <p:sp>
          <p:nvSpPr>
            <p:cNvPr id="88" name="Freeform 38"/>
            <p:cNvSpPr>
              <a:spLocks/>
            </p:cNvSpPr>
            <p:nvPr/>
          </p:nvSpPr>
          <p:spPr bwMode="auto">
            <a:xfrm>
              <a:off x="8052740" y="-219678"/>
              <a:ext cx="2008508" cy="13207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89" name="Picture 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86948" y="700133"/>
              <a:ext cx="665324" cy="665322"/>
            </a:xfrm>
            <a:prstGeom prst="rect">
              <a:avLst/>
            </a:prstGeom>
          </p:spPr>
        </p:pic>
        <p:grpSp>
          <p:nvGrpSpPr>
            <p:cNvPr id="90" name="Group 89"/>
            <p:cNvGrpSpPr/>
            <p:nvPr/>
          </p:nvGrpSpPr>
          <p:grpSpPr>
            <a:xfrm>
              <a:off x="8387144" y="271929"/>
              <a:ext cx="369108" cy="368980"/>
              <a:chOff x="1477963" y="-1187450"/>
              <a:chExt cx="9232900" cy="9229725"/>
            </a:xfrm>
            <a:solidFill>
              <a:srgbClr val="002050"/>
            </a:solidFill>
          </p:grpSpPr>
          <p:sp>
            <p:nvSpPr>
              <p:cNvPr id="91"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3" name="Group 92"/>
            <p:cNvGrpSpPr/>
            <p:nvPr/>
          </p:nvGrpSpPr>
          <p:grpSpPr>
            <a:xfrm>
              <a:off x="8824466" y="271929"/>
              <a:ext cx="369108" cy="368980"/>
              <a:chOff x="1477963" y="-1187450"/>
              <a:chExt cx="9232900" cy="9229725"/>
            </a:xfrm>
            <a:solidFill>
              <a:srgbClr val="002050"/>
            </a:solidFill>
          </p:grpSpPr>
          <p:sp>
            <p:nvSpPr>
              <p:cNvPr id="94"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6" name="Group 95"/>
            <p:cNvGrpSpPr/>
            <p:nvPr/>
          </p:nvGrpSpPr>
          <p:grpSpPr>
            <a:xfrm>
              <a:off x="9261787" y="271929"/>
              <a:ext cx="369108" cy="368980"/>
              <a:chOff x="1477963" y="-1187450"/>
              <a:chExt cx="9232900" cy="9229725"/>
            </a:xfrm>
            <a:solidFill>
              <a:srgbClr val="002050"/>
            </a:solidFill>
          </p:grpSpPr>
          <p:sp>
            <p:nvSpPr>
              <p:cNvPr id="97"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9" name="Group 98"/>
            <p:cNvGrpSpPr/>
            <p:nvPr/>
          </p:nvGrpSpPr>
          <p:grpSpPr>
            <a:xfrm>
              <a:off x="9610871" y="-285162"/>
              <a:ext cx="745841" cy="745841"/>
              <a:chOff x="8520706" y="2698015"/>
              <a:chExt cx="745841" cy="745841"/>
            </a:xfrm>
          </p:grpSpPr>
          <p:sp>
            <p:nvSpPr>
              <p:cNvPr id="100" name="Oval 99"/>
              <p:cNvSpPr/>
              <p:nvPr/>
            </p:nvSpPr>
            <p:spPr bwMode="auto">
              <a:xfrm>
                <a:off x="8520706" y="2698015"/>
                <a:ext cx="745841" cy="745841"/>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1" name="Freeform 5"/>
              <p:cNvSpPr>
                <a:spLocks/>
              </p:cNvSpPr>
              <p:nvPr/>
            </p:nvSpPr>
            <p:spPr bwMode="auto">
              <a:xfrm>
                <a:off x="8694461" y="2834314"/>
                <a:ext cx="391532" cy="471028"/>
              </a:xfrm>
              <a:custGeom>
                <a:avLst/>
                <a:gdLst>
                  <a:gd name="T0" fmla="*/ 0 w 990"/>
                  <a:gd name="T1" fmla="*/ 960 h 1191"/>
                  <a:gd name="T2" fmla="*/ 0 w 990"/>
                  <a:gd name="T3" fmla="*/ 235 h 1191"/>
                  <a:gd name="T4" fmla="*/ 640 w 990"/>
                  <a:gd name="T5" fmla="*/ 0 h 1191"/>
                  <a:gd name="T6" fmla="*/ 990 w 990"/>
                  <a:gd name="T7" fmla="*/ 112 h 1191"/>
                  <a:gd name="T8" fmla="*/ 990 w 990"/>
                  <a:gd name="T9" fmla="*/ 1086 h 1191"/>
                  <a:gd name="T10" fmla="*/ 640 w 990"/>
                  <a:gd name="T11" fmla="*/ 1191 h 1191"/>
                  <a:gd name="T12" fmla="*/ 0 w 990"/>
                  <a:gd name="T13" fmla="*/ 960 h 1191"/>
                  <a:gd name="T14" fmla="*/ 640 w 990"/>
                  <a:gd name="T15" fmla="*/ 1037 h 1191"/>
                  <a:gd name="T16" fmla="*/ 640 w 990"/>
                  <a:gd name="T17" fmla="*/ 195 h 1191"/>
                  <a:gd name="T18" fmla="*/ 224 w 990"/>
                  <a:gd name="T19" fmla="*/ 292 h 1191"/>
                  <a:gd name="T20" fmla="*/ 224 w 990"/>
                  <a:gd name="T21" fmla="*/ 863 h 1191"/>
                  <a:gd name="T22" fmla="*/ 0 w 990"/>
                  <a:gd name="T23" fmla="*/ 96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1191">
                    <a:moveTo>
                      <a:pt x="0" y="960"/>
                    </a:moveTo>
                    <a:lnTo>
                      <a:pt x="0" y="235"/>
                    </a:lnTo>
                    <a:lnTo>
                      <a:pt x="640" y="0"/>
                    </a:lnTo>
                    <a:lnTo>
                      <a:pt x="990" y="112"/>
                    </a:lnTo>
                    <a:lnTo>
                      <a:pt x="990" y="1086"/>
                    </a:lnTo>
                    <a:lnTo>
                      <a:pt x="640" y="1191"/>
                    </a:lnTo>
                    <a:lnTo>
                      <a:pt x="0" y="960"/>
                    </a:lnTo>
                    <a:lnTo>
                      <a:pt x="640" y="1037"/>
                    </a:lnTo>
                    <a:lnTo>
                      <a:pt x="640" y="195"/>
                    </a:lnTo>
                    <a:lnTo>
                      <a:pt x="224" y="292"/>
                    </a:lnTo>
                    <a:lnTo>
                      <a:pt x="224" y="863"/>
                    </a:lnTo>
                    <a:lnTo>
                      <a:pt x="0" y="960"/>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grpSp>
      </p:grpSp>
      <p:grpSp>
        <p:nvGrpSpPr>
          <p:cNvPr id="4" name="Group 3"/>
          <p:cNvGrpSpPr/>
          <p:nvPr/>
        </p:nvGrpSpPr>
        <p:grpSpPr>
          <a:xfrm>
            <a:off x="6955364" y="4574648"/>
            <a:ext cx="479760" cy="479758"/>
            <a:chOff x="6529740" y="2534238"/>
            <a:chExt cx="745841" cy="745841"/>
          </a:xfrm>
        </p:grpSpPr>
        <p:sp>
          <p:nvSpPr>
            <p:cNvPr id="104" name="Oval 103"/>
            <p:cNvSpPr/>
            <p:nvPr/>
          </p:nvSpPr>
          <p:spPr bwMode="auto">
            <a:xfrm>
              <a:off x="6529740" y="2534238"/>
              <a:ext cx="745841" cy="745841"/>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5" name="Freeform 5"/>
            <p:cNvSpPr>
              <a:spLocks/>
            </p:cNvSpPr>
            <p:nvPr/>
          </p:nvSpPr>
          <p:spPr bwMode="auto">
            <a:xfrm>
              <a:off x="6703495" y="2670537"/>
              <a:ext cx="391532" cy="471028"/>
            </a:xfrm>
            <a:custGeom>
              <a:avLst/>
              <a:gdLst>
                <a:gd name="T0" fmla="*/ 0 w 990"/>
                <a:gd name="T1" fmla="*/ 960 h 1191"/>
                <a:gd name="T2" fmla="*/ 0 w 990"/>
                <a:gd name="T3" fmla="*/ 235 h 1191"/>
                <a:gd name="T4" fmla="*/ 640 w 990"/>
                <a:gd name="T5" fmla="*/ 0 h 1191"/>
                <a:gd name="T6" fmla="*/ 990 w 990"/>
                <a:gd name="T7" fmla="*/ 112 h 1191"/>
                <a:gd name="T8" fmla="*/ 990 w 990"/>
                <a:gd name="T9" fmla="*/ 1086 h 1191"/>
                <a:gd name="T10" fmla="*/ 640 w 990"/>
                <a:gd name="T11" fmla="*/ 1191 h 1191"/>
                <a:gd name="T12" fmla="*/ 0 w 990"/>
                <a:gd name="T13" fmla="*/ 960 h 1191"/>
                <a:gd name="T14" fmla="*/ 640 w 990"/>
                <a:gd name="T15" fmla="*/ 1037 h 1191"/>
                <a:gd name="T16" fmla="*/ 640 w 990"/>
                <a:gd name="T17" fmla="*/ 195 h 1191"/>
                <a:gd name="T18" fmla="*/ 224 w 990"/>
                <a:gd name="T19" fmla="*/ 292 h 1191"/>
                <a:gd name="T20" fmla="*/ 224 w 990"/>
                <a:gd name="T21" fmla="*/ 863 h 1191"/>
                <a:gd name="T22" fmla="*/ 0 w 990"/>
                <a:gd name="T23" fmla="*/ 96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1191">
                  <a:moveTo>
                    <a:pt x="0" y="960"/>
                  </a:moveTo>
                  <a:lnTo>
                    <a:pt x="0" y="235"/>
                  </a:lnTo>
                  <a:lnTo>
                    <a:pt x="640" y="0"/>
                  </a:lnTo>
                  <a:lnTo>
                    <a:pt x="990" y="112"/>
                  </a:lnTo>
                  <a:lnTo>
                    <a:pt x="990" y="1086"/>
                  </a:lnTo>
                  <a:lnTo>
                    <a:pt x="640" y="1191"/>
                  </a:lnTo>
                  <a:lnTo>
                    <a:pt x="0" y="960"/>
                  </a:lnTo>
                  <a:lnTo>
                    <a:pt x="640" y="1037"/>
                  </a:lnTo>
                  <a:lnTo>
                    <a:pt x="640" y="195"/>
                  </a:lnTo>
                  <a:lnTo>
                    <a:pt x="224" y="292"/>
                  </a:lnTo>
                  <a:lnTo>
                    <a:pt x="224" y="863"/>
                  </a:lnTo>
                  <a:lnTo>
                    <a:pt x="0" y="960"/>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grpSp>
      <p:grpSp>
        <p:nvGrpSpPr>
          <p:cNvPr id="110" name="Group 109"/>
          <p:cNvGrpSpPr/>
          <p:nvPr/>
        </p:nvGrpSpPr>
        <p:grpSpPr>
          <a:xfrm>
            <a:off x="3338235" y="3217265"/>
            <a:ext cx="525756" cy="525753"/>
            <a:chOff x="6529740" y="2534238"/>
            <a:chExt cx="745841" cy="745841"/>
          </a:xfrm>
        </p:grpSpPr>
        <p:sp>
          <p:nvSpPr>
            <p:cNvPr id="111" name="Oval 110"/>
            <p:cNvSpPr/>
            <p:nvPr/>
          </p:nvSpPr>
          <p:spPr bwMode="auto">
            <a:xfrm>
              <a:off x="6529740" y="2534238"/>
              <a:ext cx="745841" cy="745841"/>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2" name="Freeform 5"/>
            <p:cNvSpPr>
              <a:spLocks/>
            </p:cNvSpPr>
            <p:nvPr/>
          </p:nvSpPr>
          <p:spPr bwMode="auto">
            <a:xfrm>
              <a:off x="6703495" y="2670537"/>
              <a:ext cx="391532" cy="471028"/>
            </a:xfrm>
            <a:custGeom>
              <a:avLst/>
              <a:gdLst>
                <a:gd name="T0" fmla="*/ 0 w 990"/>
                <a:gd name="T1" fmla="*/ 960 h 1191"/>
                <a:gd name="T2" fmla="*/ 0 w 990"/>
                <a:gd name="T3" fmla="*/ 235 h 1191"/>
                <a:gd name="T4" fmla="*/ 640 w 990"/>
                <a:gd name="T5" fmla="*/ 0 h 1191"/>
                <a:gd name="T6" fmla="*/ 990 w 990"/>
                <a:gd name="T7" fmla="*/ 112 h 1191"/>
                <a:gd name="T8" fmla="*/ 990 w 990"/>
                <a:gd name="T9" fmla="*/ 1086 h 1191"/>
                <a:gd name="T10" fmla="*/ 640 w 990"/>
                <a:gd name="T11" fmla="*/ 1191 h 1191"/>
                <a:gd name="T12" fmla="*/ 0 w 990"/>
                <a:gd name="T13" fmla="*/ 960 h 1191"/>
                <a:gd name="T14" fmla="*/ 640 w 990"/>
                <a:gd name="T15" fmla="*/ 1037 h 1191"/>
                <a:gd name="T16" fmla="*/ 640 w 990"/>
                <a:gd name="T17" fmla="*/ 195 h 1191"/>
                <a:gd name="T18" fmla="*/ 224 w 990"/>
                <a:gd name="T19" fmla="*/ 292 h 1191"/>
                <a:gd name="T20" fmla="*/ 224 w 990"/>
                <a:gd name="T21" fmla="*/ 863 h 1191"/>
                <a:gd name="T22" fmla="*/ 0 w 990"/>
                <a:gd name="T23" fmla="*/ 96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1191">
                  <a:moveTo>
                    <a:pt x="0" y="960"/>
                  </a:moveTo>
                  <a:lnTo>
                    <a:pt x="0" y="235"/>
                  </a:lnTo>
                  <a:lnTo>
                    <a:pt x="640" y="0"/>
                  </a:lnTo>
                  <a:lnTo>
                    <a:pt x="990" y="112"/>
                  </a:lnTo>
                  <a:lnTo>
                    <a:pt x="990" y="1086"/>
                  </a:lnTo>
                  <a:lnTo>
                    <a:pt x="640" y="1191"/>
                  </a:lnTo>
                  <a:lnTo>
                    <a:pt x="0" y="960"/>
                  </a:lnTo>
                  <a:lnTo>
                    <a:pt x="640" y="1037"/>
                  </a:lnTo>
                  <a:lnTo>
                    <a:pt x="640" y="195"/>
                  </a:lnTo>
                  <a:lnTo>
                    <a:pt x="224" y="292"/>
                  </a:lnTo>
                  <a:lnTo>
                    <a:pt x="224" y="863"/>
                  </a:lnTo>
                  <a:lnTo>
                    <a:pt x="0" y="960"/>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grpSp>
      <p:grpSp>
        <p:nvGrpSpPr>
          <p:cNvPr id="113" name="Group 112"/>
          <p:cNvGrpSpPr/>
          <p:nvPr/>
        </p:nvGrpSpPr>
        <p:grpSpPr>
          <a:xfrm>
            <a:off x="7753079" y="4718123"/>
            <a:ext cx="362551" cy="362549"/>
            <a:chOff x="6529740" y="2534238"/>
            <a:chExt cx="745841" cy="745841"/>
          </a:xfrm>
        </p:grpSpPr>
        <p:sp>
          <p:nvSpPr>
            <p:cNvPr id="114" name="Oval 113"/>
            <p:cNvSpPr/>
            <p:nvPr/>
          </p:nvSpPr>
          <p:spPr bwMode="auto">
            <a:xfrm>
              <a:off x="6529740" y="2534238"/>
              <a:ext cx="745841" cy="745841"/>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5" name="Freeform 5"/>
            <p:cNvSpPr>
              <a:spLocks/>
            </p:cNvSpPr>
            <p:nvPr/>
          </p:nvSpPr>
          <p:spPr bwMode="auto">
            <a:xfrm>
              <a:off x="6703495" y="2670537"/>
              <a:ext cx="391532" cy="471028"/>
            </a:xfrm>
            <a:custGeom>
              <a:avLst/>
              <a:gdLst>
                <a:gd name="T0" fmla="*/ 0 w 990"/>
                <a:gd name="T1" fmla="*/ 960 h 1191"/>
                <a:gd name="T2" fmla="*/ 0 w 990"/>
                <a:gd name="T3" fmla="*/ 235 h 1191"/>
                <a:gd name="T4" fmla="*/ 640 w 990"/>
                <a:gd name="T5" fmla="*/ 0 h 1191"/>
                <a:gd name="T6" fmla="*/ 990 w 990"/>
                <a:gd name="T7" fmla="*/ 112 h 1191"/>
                <a:gd name="T8" fmla="*/ 990 w 990"/>
                <a:gd name="T9" fmla="*/ 1086 h 1191"/>
                <a:gd name="T10" fmla="*/ 640 w 990"/>
                <a:gd name="T11" fmla="*/ 1191 h 1191"/>
                <a:gd name="T12" fmla="*/ 0 w 990"/>
                <a:gd name="T13" fmla="*/ 960 h 1191"/>
                <a:gd name="T14" fmla="*/ 640 w 990"/>
                <a:gd name="T15" fmla="*/ 1037 h 1191"/>
                <a:gd name="T16" fmla="*/ 640 w 990"/>
                <a:gd name="T17" fmla="*/ 195 h 1191"/>
                <a:gd name="T18" fmla="*/ 224 w 990"/>
                <a:gd name="T19" fmla="*/ 292 h 1191"/>
                <a:gd name="T20" fmla="*/ 224 w 990"/>
                <a:gd name="T21" fmla="*/ 863 h 1191"/>
                <a:gd name="T22" fmla="*/ 0 w 990"/>
                <a:gd name="T23" fmla="*/ 96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1191">
                  <a:moveTo>
                    <a:pt x="0" y="960"/>
                  </a:moveTo>
                  <a:lnTo>
                    <a:pt x="0" y="235"/>
                  </a:lnTo>
                  <a:lnTo>
                    <a:pt x="640" y="0"/>
                  </a:lnTo>
                  <a:lnTo>
                    <a:pt x="990" y="112"/>
                  </a:lnTo>
                  <a:lnTo>
                    <a:pt x="990" y="1086"/>
                  </a:lnTo>
                  <a:lnTo>
                    <a:pt x="640" y="1191"/>
                  </a:lnTo>
                  <a:lnTo>
                    <a:pt x="0" y="960"/>
                  </a:lnTo>
                  <a:lnTo>
                    <a:pt x="640" y="1037"/>
                  </a:lnTo>
                  <a:lnTo>
                    <a:pt x="640" y="195"/>
                  </a:lnTo>
                  <a:lnTo>
                    <a:pt x="224" y="292"/>
                  </a:lnTo>
                  <a:lnTo>
                    <a:pt x="224" y="863"/>
                  </a:lnTo>
                  <a:lnTo>
                    <a:pt x="0" y="960"/>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grpSp>
      <p:grpSp>
        <p:nvGrpSpPr>
          <p:cNvPr id="116" name="Group 115"/>
          <p:cNvGrpSpPr/>
          <p:nvPr/>
        </p:nvGrpSpPr>
        <p:grpSpPr>
          <a:xfrm>
            <a:off x="4240174" y="5259610"/>
            <a:ext cx="362551" cy="362549"/>
            <a:chOff x="6529740" y="2534238"/>
            <a:chExt cx="745841" cy="745841"/>
          </a:xfrm>
        </p:grpSpPr>
        <p:sp>
          <p:nvSpPr>
            <p:cNvPr id="117" name="Oval 116"/>
            <p:cNvSpPr/>
            <p:nvPr/>
          </p:nvSpPr>
          <p:spPr bwMode="auto">
            <a:xfrm>
              <a:off x="6529740" y="2534238"/>
              <a:ext cx="745841" cy="745841"/>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8" name="Freeform 5"/>
            <p:cNvSpPr>
              <a:spLocks/>
            </p:cNvSpPr>
            <p:nvPr/>
          </p:nvSpPr>
          <p:spPr bwMode="auto">
            <a:xfrm>
              <a:off x="6703495" y="2670537"/>
              <a:ext cx="391532" cy="471028"/>
            </a:xfrm>
            <a:custGeom>
              <a:avLst/>
              <a:gdLst>
                <a:gd name="T0" fmla="*/ 0 w 990"/>
                <a:gd name="T1" fmla="*/ 960 h 1191"/>
                <a:gd name="T2" fmla="*/ 0 w 990"/>
                <a:gd name="T3" fmla="*/ 235 h 1191"/>
                <a:gd name="T4" fmla="*/ 640 w 990"/>
                <a:gd name="T5" fmla="*/ 0 h 1191"/>
                <a:gd name="T6" fmla="*/ 990 w 990"/>
                <a:gd name="T7" fmla="*/ 112 h 1191"/>
                <a:gd name="T8" fmla="*/ 990 w 990"/>
                <a:gd name="T9" fmla="*/ 1086 h 1191"/>
                <a:gd name="T10" fmla="*/ 640 w 990"/>
                <a:gd name="T11" fmla="*/ 1191 h 1191"/>
                <a:gd name="T12" fmla="*/ 0 w 990"/>
                <a:gd name="T13" fmla="*/ 960 h 1191"/>
                <a:gd name="T14" fmla="*/ 640 w 990"/>
                <a:gd name="T15" fmla="*/ 1037 h 1191"/>
                <a:gd name="T16" fmla="*/ 640 w 990"/>
                <a:gd name="T17" fmla="*/ 195 h 1191"/>
                <a:gd name="T18" fmla="*/ 224 w 990"/>
                <a:gd name="T19" fmla="*/ 292 h 1191"/>
                <a:gd name="T20" fmla="*/ 224 w 990"/>
                <a:gd name="T21" fmla="*/ 863 h 1191"/>
                <a:gd name="T22" fmla="*/ 0 w 990"/>
                <a:gd name="T23" fmla="*/ 96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1191">
                  <a:moveTo>
                    <a:pt x="0" y="960"/>
                  </a:moveTo>
                  <a:lnTo>
                    <a:pt x="0" y="235"/>
                  </a:lnTo>
                  <a:lnTo>
                    <a:pt x="640" y="0"/>
                  </a:lnTo>
                  <a:lnTo>
                    <a:pt x="990" y="112"/>
                  </a:lnTo>
                  <a:lnTo>
                    <a:pt x="990" y="1086"/>
                  </a:lnTo>
                  <a:lnTo>
                    <a:pt x="640" y="1191"/>
                  </a:lnTo>
                  <a:lnTo>
                    <a:pt x="0" y="960"/>
                  </a:lnTo>
                  <a:lnTo>
                    <a:pt x="640" y="1037"/>
                  </a:lnTo>
                  <a:lnTo>
                    <a:pt x="640" y="195"/>
                  </a:lnTo>
                  <a:lnTo>
                    <a:pt x="224" y="292"/>
                  </a:lnTo>
                  <a:lnTo>
                    <a:pt x="224" y="863"/>
                  </a:lnTo>
                  <a:lnTo>
                    <a:pt x="0" y="960"/>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3" name="Rectangle 2"/>
          <p:cNvSpPr/>
          <p:nvPr/>
        </p:nvSpPr>
        <p:spPr bwMode="auto">
          <a:xfrm>
            <a:off x="10030726" y="4557562"/>
            <a:ext cx="809761" cy="366419"/>
          </a:xfrm>
          <a:prstGeom prst="rect">
            <a:avLst/>
          </a:prstGeom>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ln w="0">
                  <a:solidFill>
                    <a:srgbClr val="FFFFFF"/>
                  </a:solidFill>
                </a:ln>
                <a:solidFill>
                  <a:srgbClr val="FFFFFF"/>
                </a:solidFill>
                <a:effectLst>
                  <a:innerShdw blurRad="63500" dist="50800" dir="13500000">
                    <a:prstClr val="black">
                      <a:alpha val="50000"/>
                    </a:prstClr>
                  </a:innerShdw>
                </a:effectLst>
                <a:ea typeface="Segoe UI" pitchFamily="34" charset="0"/>
                <a:cs typeface="Segoe UI" pitchFamily="34" charset="0"/>
              </a:rPr>
              <a:t>FREE</a:t>
            </a:r>
          </a:p>
        </p:txBody>
      </p:sp>
      <p:pic>
        <p:nvPicPr>
          <p:cNvPr id="339" name="Picture 33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53903" y="3635685"/>
            <a:ext cx="1401800" cy="1401798"/>
          </a:xfrm>
          <a:prstGeom prst="rect">
            <a:avLst/>
          </a:prstGeom>
        </p:spPr>
      </p:pic>
      <p:pic>
        <p:nvPicPr>
          <p:cNvPr id="211" name="Picture 2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9991" y="4333344"/>
            <a:ext cx="1401800" cy="1401799"/>
          </a:xfrm>
          <a:prstGeom prst="rect">
            <a:avLst/>
          </a:prstGeom>
        </p:spPr>
      </p:pic>
      <p:grpSp>
        <p:nvGrpSpPr>
          <p:cNvPr id="6" name="Group 5"/>
          <p:cNvGrpSpPr/>
          <p:nvPr/>
        </p:nvGrpSpPr>
        <p:grpSpPr>
          <a:xfrm>
            <a:off x="1933611" y="3851844"/>
            <a:ext cx="743328" cy="743324"/>
            <a:chOff x="1933611" y="3851844"/>
            <a:chExt cx="743328" cy="743324"/>
          </a:xfrm>
        </p:grpSpPr>
        <p:sp>
          <p:nvSpPr>
            <p:cNvPr id="108" name="Oval 107"/>
            <p:cNvSpPr/>
            <p:nvPr/>
          </p:nvSpPr>
          <p:spPr bwMode="auto">
            <a:xfrm>
              <a:off x="1933611" y="3851844"/>
              <a:ext cx="743328" cy="743324"/>
            </a:xfrm>
            <a:prstGeom prst="ellipse">
              <a:avLst/>
            </a:prstGeom>
            <a:solidFill>
              <a:schemeClr val="accent1"/>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9" name="Freeform 5"/>
            <p:cNvSpPr>
              <a:spLocks/>
            </p:cNvSpPr>
            <p:nvPr/>
          </p:nvSpPr>
          <p:spPr bwMode="auto">
            <a:xfrm>
              <a:off x="2106781" y="3987683"/>
              <a:ext cx="390213" cy="469438"/>
            </a:xfrm>
            <a:custGeom>
              <a:avLst/>
              <a:gdLst>
                <a:gd name="T0" fmla="*/ 0 w 990"/>
                <a:gd name="T1" fmla="*/ 960 h 1191"/>
                <a:gd name="T2" fmla="*/ 0 w 990"/>
                <a:gd name="T3" fmla="*/ 235 h 1191"/>
                <a:gd name="T4" fmla="*/ 640 w 990"/>
                <a:gd name="T5" fmla="*/ 0 h 1191"/>
                <a:gd name="T6" fmla="*/ 990 w 990"/>
                <a:gd name="T7" fmla="*/ 112 h 1191"/>
                <a:gd name="T8" fmla="*/ 990 w 990"/>
                <a:gd name="T9" fmla="*/ 1086 h 1191"/>
                <a:gd name="T10" fmla="*/ 640 w 990"/>
                <a:gd name="T11" fmla="*/ 1191 h 1191"/>
                <a:gd name="T12" fmla="*/ 0 w 990"/>
                <a:gd name="T13" fmla="*/ 960 h 1191"/>
                <a:gd name="T14" fmla="*/ 640 w 990"/>
                <a:gd name="T15" fmla="*/ 1037 h 1191"/>
                <a:gd name="T16" fmla="*/ 640 w 990"/>
                <a:gd name="T17" fmla="*/ 195 h 1191"/>
                <a:gd name="T18" fmla="*/ 224 w 990"/>
                <a:gd name="T19" fmla="*/ 292 h 1191"/>
                <a:gd name="T20" fmla="*/ 224 w 990"/>
                <a:gd name="T21" fmla="*/ 863 h 1191"/>
                <a:gd name="T22" fmla="*/ 0 w 990"/>
                <a:gd name="T23" fmla="*/ 96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1191">
                  <a:moveTo>
                    <a:pt x="0" y="960"/>
                  </a:moveTo>
                  <a:lnTo>
                    <a:pt x="0" y="235"/>
                  </a:lnTo>
                  <a:lnTo>
                    <a:pt x="640" y="0"/>
                  </a:lnTo>
                  <a:lnTo>
                    <a:pt x="990" y="112"/>
                  </a:lnTo>
                  <a:lnTo>
                    <a:pt x="990" y="1086"/>
                  </a:lnTo>
                  <a:lnTo>
                    <a:pt x="640" y="1191"/>
                  </a:lnTo>
                  <a:lnTo>
                    <a:pt x="0" y="960"/>
                  </a:lnTo>
                  <a:lnTo>
                    <a:pt x="640" y="1037"/>
                  </a:lnTo>
                  <a:lnTo>
                    <a:pt x="640" y="195"/>
                  </a:lnTo>
                  <a:lnTo>
                    <a:pt x="224" y="292"/>
                  </a:lnTo>
                  <a:lnTo>
                    <a:pt x="224" y="863"/>
                  </a:lnTo>
                  <a:lnTo>
                    <a:pt x="0" y="960"/>
                  </a:ln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grpSp>
      <p:cxnSp>
        <p:nvCxnSpPr>
          <p:cNvPr id="122" name="Elbow Connector 121"/>
          <p:cNvCxnSpPr/>
          <p:nvPr/>
        </p:nvCxnSpPr>
        <p:spPr>
          <a:xfrm>
            <a:off x="7123181" y="2903499"/>
            <a:ext cx="2519430" cy="670424"/>
          </a:xfrm>
          <a:prstGeom prst="bentConnector2">
            <a:avLst/>
          </a:prstGeom>
          <a:noFill/>
          <a:ln w="28575">
            <a:solidFill>
              <a:schemeClr val="accent3"/>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p:cNvCxnSpPr/>
          <p:nvPr/>
        </p:nvCxnSpPr>
        <p:spPr>
          <a:xfrm flipV="1">
            <a:off x="6909813" y="3515874"/>
            <a:ext cx="1221472" cy="37005"/>
          </a:xfrm>
          <a:prstGeom prst="line">
            <a:avLst/>
          </a:prstGeom>
          <a:noFill/>
          <a:ln w="28575">
            <a:solidFill>
              <a:schemeClr val="accent3"/>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p:cNvCxnSpPr/>
          <p:nvPr/>
        </p:nvCxnSpPr>
        <p:spPr>
          <a:xfrm>
            <a:off x="6515274" y="3987583"/>
            <a:ext cx="455640" cy="565634"/>
          </a:xfrm>
          <a:prstGeom prst="line">
            <a:avLst/>
          </a:prstGeom>
          <a:noFill/>
          <a:ln w="28575">
            <a:solidFill>
              <a:schemeClr val="accent3"/>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p:cNvCxnSpPr/>
          <p:nvPr/>
        </p:nvCxnSpPr>
        <p:spPr>
          <a:xfrm>
            <a:off x="6797733" y="3859470"/>
            <a:ext cx="892126" cy="814602"/>
          </a:xfrm>
          <a:prstGeom prst="line">
            <a:avLst/>
          </a:prstGeom>
          <a:noFill/>
          <a:ln w="28575">
            <a:solidFill>
              <a:schemeClr val="accent3"/>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p:cNvCxnSpPr/>
          <p:nvPr/>
        </p:nvCxnSpPr>
        <p:spPr>
          <a:xfrm>
            <a:off x="6909813" y="3659538"/>
            <a:ext cx="1559306" cy="1088860"/>
          </a:xfrm>
          <a:prstGeom prst="line">
            <a:avLst/>
          </a:prstGeom>
          <a:noFill/>
          <a:ln w="28575">
            <a:solidFill>
              <a:schemeClr val="accent3"/>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36" name="Straight Arrow Connector 35"/>
          <p:cNvCxnSpPr/>
          <p:nvPr/>
        </p:nvCxnSpPr>
        <p:spPr>
          <a:xfrm flipV="1">
            <a:off x="4704457" y="4060092"/>
            <a:ext cx="640945" cy="1681665"/>
          </a:xfrm>
          <a:prstGeom prst="straightConnector1">
            <a:avLst/>
          </a:prstGeom>
          <a:noFill/>
          <a:ln w="28575">
            <a:solidFill>
              <a:schemeClr val="accent3"/>
            </a:solidFill>
            <a:prstDash val="sysDot"/>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8" name="Straight Arrow Connector 37"/>
          <p:cNvCxnSpPr/>
          <p:nvPr/>
        </p:nvCxnSpPr>
        <p:spPr>
          <a:xfrm flipV="1">
            <a:off x="4590520" y="3968367"/>
            <a:ext cx="484557" cy="645562"/>
          </a:xfrm>
          <a:prstGeom prst="straightConnector1">
            <a:avLst/>
          </a:prstGeom>
          <a:noFill/>
          <a:ln w="28575">
            <a:solidFill>
              <a:schemeClr val="accent3"/>
            </a:solidFill>
            <a:prstDash val="sysDot"/>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Arrow Connector 39"/>
          <p:cNvCxnSpPr/>
          <p:nvPr/>
        </p:nvCxnSpPr>
        <p:spPr>
          <a:xfrm flipV="1">
            <a:off x="3551413" y="3775045"/>
            <a:ext cx="1195392" cy="1231663"/>
          </a:xfrm>
          <a:prstGeom prst="straightConnector1">
            <a:avLst/>
          </a:prstGeom>
          <a:noFill/>
          <a:ln w="28575">
            <a:solidFill>
              <a:schemeClr val="accent3"/>
            </a:solidFill>
            <a:prstDash val="sysDot"/>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Elbow Connector 136"/>
          <p:cNvCxnSpPr/>
          <p:nvPr/>
        </p:nvCxnSpPr>
        <p:spPr>
          <a:xfrm flipH="1">
            <a:off x="2311618" y="3030937"/>
            <a:ext cx="2519430" cy="670424"/>
          </a:xfrm>
          <a:prstGeom prst="bentConnector2">
            <a:avLst/>
          </a:prstGeom>
          <a:noFill/>
          <a:ln w="28575">
            <a:solidFill>
              <a:schemeClr val="accent3"/>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51" name="Straight Arrow Connector 50"/>
          <p:cNvCxnSpPr/>
          <p:nvPr/>
        </p:nvCxnSpPr>
        <p:spPr>
          <a:xfrm flipH="1">
            <a:off x="3882806" y="3313344"/>
            <a:ext cx="863999" cy="429674"/>
          </a:xfrm>
          <a:prstGeom prst="straightConnector1">
            <a:avLst/>
          </a:prstGeom>
          <a:noFill/>
          <a:ln w="28575">
            <a:solidFill>
              <a:schemeClr val="accent3"/>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1759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p:cNvPicPr>
            <a:picLocks noChangeAspect="1"/>
          </p:cNvPicPr>
          <p:nvPr/>
        </p:nvPicPr>
        <p:blipFill>
          <a:blip r:embed="rId3"/>
          <a:stretch>
            <a:fillRect/>
          </a:stretch>
        </p:blipFill>
        <p:spPr>
          <a:xfrm>
            <a:off x="5449645" y="5807344"/>
            <a:ext cx="570156" cy="573590"/>
          </a:xfrm>
          <a:prstGeom prst="rect">
            <a:avLst/>
          </a:prstGeom>
        </p:spPr>
      </p:pic>
      <p:sp>
        <p:nvSpPr>
          <p:cNvPr id="582" name="Freeform 38"/>
          <p:cNvSpPr>
            <a:spLocks/>
          </p:cNvSpPr>
          <p:nvPr/>
        </p:nvSpPr>
        <p:spPr bwMode="auto">
          <a:xfrm>
            <a:off x="9161624" y="594580"/>
            <a:ext cx="2387878" cy="157016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583" name="Freeform 38"/>
          <p:cNvSpPr>
            <a:spLocks/>
          </p:cNvSpPr>
          <p:nvPr/>
        </p:nvSpPr>
        <p:spPr bwMode="auto">
          <a:xfrm>
            <a:off x="7315924" y="989337"/>
            <a:ext cx="2992636" cy="1967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1"/>
            </a:solidFill>
          </a:ln>
        </p:spPr>
        <p:txBody>
          <a:bodyPr vert="horz" wrap="square" lIns="91440" tIns="45720" rIns="91440" bIns="45720" numCol="1" anchor="t" anchorCtr="0" compatLnSpc="1">
            <a:prstTxWarp prst="textNoShape">
              <a:avLst/>
            </a:prstTxWarp>
          </a:bodyPr>
          <a:lstStyle/>
          <a:p>
            <a:endParaRPr lang="en-US"/>
          </a:p>
        </p:txBody>
      </p:sp>
      <p:grpSp>
        <p:nvGrpSpPr>
          <p:cNvPr id="332" name="Group 331"/>
          <p:cNvGrpSpPr/>
          <p:nvPr/>
        </p:nvGrpSpPr>
        <p:grpSpPr>
          <a:xfrm>
            <a:off x="400922" y="4092253"/>
            <a:ext cx="279210" cy="279210"/>
            <a:chOff x="5372581" y="1617831"/>
            <a:chExt cx="498112" cy="498112"/>
          </a:xfrm>
        </p:grpSpPr>
        <p:sp>
          <p:nvSpPr>
            <p:cNvPr id="333" name="Oval 332"/>
            <p:cNvSpPr/>
            <p:nvPr/>
          </p:nvSpPr>
          <p:spPr bwMode="auto">
            <a:xfrm>
              <a:off x="5372581" y="1617831"/>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334" name="Isosceles Triangle 197"/>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chemeClr val="bg1"/>
                </a:solidFill>
                <a:latin typeface="Segoe UI Light"/>
                <a:ea typeface="Segoe UI" pitchFamily="34" charset="0"/>
                <a:cs typeface="Segoe UI" pitchFamily="34" charset="0"/>
              </a:endParaRPr>
            </a:p>
          </p:txBody>
        </p:sp>
      </p:grpSp>
      <p:grpSp>
        <p:nvGrpSpPr>
          <p:cNvPr id="335" name="Group 334"/>
          <p:cNvGrpSpPr/>
          <p:nvPr/>
        </p:nvGrpSpPr>
        <p:grpSpPr>
          <a:xfrm>
            <a:off x="402016" y="4500730"/>
            <a:ext cx="279210" cy="279210"/>
            <a:chOff x="5372581" y="1617831"/>
            <a:chExt cx="498112" cy="498112"/>
          </a:xfrm>
        </p:grpSpPr>
        <p:sp>
          <p:nvSpPr>
            <p:cNvPr id="336" name="Oval 335"/>
            <p:cNvSpPr/>
            <p:nvPr/>
          </p:nvSpPr>
          <p:spPr bwMode="auto">
            <a:xfrm>
              <a:off x="5372581" y="1617831"/>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337" name="Isosceles Triangle 201"/>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505050"/>
                </a:solidFill>
                <a:latin typeface="Segoe UI Light"/>
                <a:ea typeface="Segoe UI" pitchFamily="34" charset="0"/>
                <a:cs typeface="Segoe UI" pitchFamily="34" charset="0"/>
              </a:endParaRPr>
            </a:p>
          </p:txBody>
        </p:sp>
      </p:grpSp>
      <p:sp>
        <p:nvSpPr>
          <p:cNvPr id="344" name="TextBox 343"/>
          <p:cNvSpPr txBox="1"/>
          <p:nvPr/>
        </p:nvSpPr>
        <p:spPr>
          <a:xfrm>
            <a:off x="713047" y="3964641"/>
            <a:ext cx="1938620" cy="510869"/>
          </a:xfrm>
          <a:prstGeom prst="rect">
            <a:avLst/>
          </a:prstGeom>
          <a:noFill/>
        </p:spPr>
        <p:txBody>
          <a:bodyPr wrap="none" lIns="182854" tIns="146284" rIns="182854" bIns="146284" rtlCol="0">
            <a:spAutoFit/>
          </a:bodyPr>
          <a:lstStyle/>
          <a:p>
            <a:pPr defTabSz="914367">
              <a:defRPr/>
            </a:pPr>
            <a:r>
              <a:rPr lang="en-US" sz="1400" dirty="0">
                <a:solidFill>
                  <a:schemeClr val="tx2">
                    <a:lumMod val="60000"/>
                    <a:lumOff val="40000"/>
                  </a:schemeClr>
                </a:solidFill>
              </a:rPr>
              <a:t>Superior economics</a:t>
            </a:r>
          </a:p>
        </p:txBody>
      </p:sp>
      <p:sp>
        <p:nvSpPr>
          <p:cNvPr id="345" name="TextBox 344"/>
          <p:cNvSpPr txBox="1"/>
          <p:nvPr/>
        </p:nvSpPr>
        <p:spPr>
          <a:xfrm>
            <a:off x="694481" y="4369444"/>
            <a:ext cx="2459595" cy="510869"/>
          </a:xfrm>
          <a:prstGeom prst="rect">
            <a:avLst/>
          </a:prstGeom>
          <a:noFill/>
        </p:spPr>
        <p:txBody>
          <a:bodyPr wrap="none" lIns="182854" tIns="146284" rIns="182854" bIns="146284" rtlCol="0">
            <a:spAutoFit/>
          </a:bodyPr>
          <a:lstStyle/>
          <a:p>
            <a:pPr defTabSz="914367">
              <a:defRPr/>
            </a:pPr>
            <a:r>
              <a:rPr lang="en-US" sz="1400" dirty="0">
                <a:solidFill>
                  <a:schemeClr val="tx2">
                    <a:lumMod val="60000"/>
                    <a:lumOff val="40000"/>
                  </a:schemeClr>
                </a:solidFill>
              </a:rPr>
              <a:t>Identity experience engine</a:t>
            </a:r>
          </a:p>
        </p:txBody>
      </p:sp>
      <p:sp>
        <p:nvSpPr>
          <p:cNvPr id="8" name="Title 7"/>
          <p:cNvSpPr>
            <a:spLocks noGrp="1"/>
          </p:cNvSpPr>
          <p:nvPr>
            <p:ph type="title"/>
          </p:nvPr>
        </p:nvSpPr>
        <p:spPr>
          <a:xfrm>
            <a:off x="269240" y="289512"/>
            <a:ext cx="4881118" cy="1619462"/>
          </a:xfrm>
        </p:spPr>
        <p:txBody>
          <a:bodyPr/>
          <a:lstStyle/>
          <a:p>
            <a:r>
              <a:rPr lang="en-US" dirty="0"/>
              <a:t>Connecting with consumers: Azure Active Directory B2C</a:t>
            </a:r>
          </a:p>
        </p:txBody>
      </p:sp>
      <p:sp>
        <p:nvSpPr>
          <p:cNvPr id="409" name="Text Placeholder 18"/>
          <p:cNvSpPr>
            <a:spLocks noGrp="1"/>
          </p:cNvSpPr>
          <p:nvPr>
            <p:ph type="body" sz="quarter" idx="10"/>
          </p:nvPr>
        </p:nvSpPr>
        <p:spPr>
          <a:xfrm>
            <a:off x="269240" y="2297075"/>
            <a:ext cx="4881118" cy="892412"/>
          </a:xfrm>
        </p:spPr>
        <p:txBody>
          <a:bodyPr/>
          <a:lstStyle/>
          <a:p>
            <a:r>
              <a:rPr lang="en-US" sz="2200" dirty="0">
                <a:solidFill>
                  <a:schemeClr val="bg2"/>
                </a:solidFill>
                <a:latin typeface="+mn-lt"/>
              </a:rPr>
              <a:t>Consumer identity and access management in the cloud</a:t>
            </a:r>
          </a:p>
        </p:txBody>
      </p:sp>
      <p:pic>
        <p:nvPicPr>
          <p:cNvPr id="569" name="Picture 56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8472"/>
          <a:stretch/>
        </p:blipFill>
        <p:spPr bwMode="auto">
          <a:xfrm>
            <a:off x="9184460" y="4006547"/>
            <a:ext cx="416914" cy="402356"/>
          </a:xfrm>
          <a:prstGeom prst="rect">
            <a:avLst/>
          </a:prstGeom>
          <a:noFill/>
          <a:extLst>
            <a:ext uri="{909E8E84-426E-40DD-AFC4-6F175D3DCCD1}">
              <a14:hiddenFill xmlns:a14="http://schemas.microsoft.com/office/drawing/2010/main">
                <a:solidFill>
                  <a:srgbClr val="FFFFFF"/>
                </a:solidFill>
              </a14:hiddenFill>
            </a:ext>
          </a:extLst>
        </p:spPr>
      </p:pic>
      <p:pic>
        <p:nvPicPr>
          <p:cNvPr id="570" name="Picture 569"/>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44772" y="4006549"/>
            <a:ext cx="609282" cy="402354"/>
          </a:xfrm>
          <a:prstGeom prst="rect">
            <a:avLst/>
          </a:prstGeom>
          <a:noFill/>
          <a:extLst>
            <a:ext uri="{909E8E84-426E-40DD-AFC4-6F175D3DCCD1}">
              <a14:hiddenFill xmlns:a14="http://schemas.microsoft.com/office/drawing/2010/main">
                <a:solidFill>
                  <a:srgbClr val="FFFFFF"/>
                </a:solidFill>
              </a14:hiddenFill>
            </a:ext>
          </a:extLst>
        </p:spPr>
      </p:pic>
      <p:pic>
        <p:nvPicPr>
          <p:cNvPr id="572" name="Picture 57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37185" y="3993094"/>
            <a:ext cx="426176" cy="426174"/>
          </a:xfrm>
          <a:prstGeom prst="rect">
            <a:avLst/>
          </a:prstGeom>
        </p:spPr>
      </p:pic>
      <p:grpSp>
        <p:nvGrpSpPr>
          <p:cNvPr id="574" name="Group 573"/>
          <p:cNvGrpSpPr/>
          <p:nvPr/>
        </p:nvGrpSpPr>
        <p:grpSpPr>
          <a:xfrm>
            <a:off x="400922" y="3275299"/>
            <a:ext cx="279210" cy="279210"/>
            <a:chOff x="5372581" y="1617831"/>
            <a:chExt cx="498112" cy="498112"/>
          </a:xfrm>
        </p:grpSpPr>
        <p:sp>
          <p:nvSpPr>
            <p:cNvPr id="575" name="Oval 574"/>
            <p:cNvSpPr/>
            <p:nvPr/>
          </p:nvSpPr>
          <p:spPr bwMode="auto">
            <a:xfrm>
              <a:off x="5372581" y="1617831"/>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576" name="Isosceles Triangle 197"/>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chemeClr val="bg1"/>
                </a:solidFill>
                <a:latin typeface="Segoe UI Light"/>
                <a:ea typeface="Segoe UI" pitchFamily="34" charset="0"/>
                <a:cs typeface="Segoe UI" pitchFamily="34" charset="0"/>
              </a:endParaRPr>
            </a:p>
          </p:txBody>
        </p:sp>
      </p:grpSp>
      <p:grpSp>
        <p:nvGrpSpPr>
          <p:cNvPr id="577" name="Group 576"/>
          <p:cNvGrpSpPr/>
          <p:nvPr/>
        </p:nvGrpSpPr>
        <p:grpSpPr>
          <a:xfrm>
            <a:off x="402016" y="3683776"/>
            <a:ext cx="279210" cy="279210"/>
            <a:chOff x="5372581" y="1617831"/>
            <a:chExt cx="498112" cy="498112"/>
          </a:xfrm>
        </p:grpSpPr>
        <p:sp>
          <p:nvSpPr>
            <p:cNvPr id="578" name="Oval 577"/>
            <p:cNvSpPr/>
            <p:nvPr/>
          </p:nvSpPr>
          <p:spPr bwMode="auto">
            <a:xfrm>
              <a:off x="5372581" y="1617831"/>
              <a:ext cx="498112" cy="498112"/>
            </a:xfrm>
            <a:prstGeom prst="ellips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579" name="Isosceles Triangle 201"/>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b="1" dirty="0">
                <a:solidFill>
                  <a:srgbClr val="505050"/>
                </a:solidFill>
                <a:latin typeface="Segoe UI Light"/>
                <a:ea typeface="Segoe UI" pitchFamily="34" charset="0"/>
                <a:cs typeface="Segoe UI" pitchFamily="34" charset="0"/>
              </a:endParaRPr>
            </a:p>
          </p:txBody>
        </p:sp>
      </p:grpSp>
      <p:sp>
        <p:nvSpPr>
          <p:cNvPr id="580" name="TextBox 579"/>
          <p:cNvSpPr txBox="1"/>
          <p:nvPr/>
        </p:nvSpPr>
        <p:spPr>
          <a:xfrm>
            <a:off x="694481" y="3159036"/>
            <a:ext cx="1551398" cy="510869"/>
          </a:xfrm>
          <a:prstGeom prst="rect">
            <a:avLst/>
          </a:prstGeom>
          <a:noFill/>
        </p:spPr>
        <p:txBody>
          <a:bodyPr wrap="none" lIns="182854" tIns="146284" rIns="182854" bIns="146284" rtlCol="0">
            <a:spAutoFit/>
          </a:bodyPr>
          <a:lstStyle/>
          <a:p>
            <a:pPr defTabSz="914367">
              <a:defRPr/>
            </a:pPr>
            <a:r>
              <a:rPr lang="en-US" sz="1400" dirty="0">
                <a:solidFill>
                  <a:schemeClr val="tx2">
                    <a:lumMod val="60000"/>
                    <a:lumOff val="40000"/>
                  </a:schemeClr>
                </a:solidFill>
              </a:rPr>
              <a:t>Cross-platform</a:t>
            </a:r>
          </a:p>
        </p:txBody>
      </p:sp>
      <p:sp>
        <p:nvSpPr>
          <p:cNvPr id="581" name="TextBox 580"/>
          <p:cNvSpPr txBox="1"/>
          <p:nvPr/>
        </p:nvSpPr>
        <p:spPr>
          <a:xfrm>
            <a:off x="694481" y="3562908"/>
            <a:ext cx="3249363" cy="510869"/>
          </a:xfrm>
          <a:prstGeom prst="rect">
            <a:avLst/>
          </a:prstGeom>
          <a:noFill/>
        </p:spPr>
        <p:txBody>
          <a:bodyPr wrap="none" lIns="182854" tIns="146284" rIns="182854" bIns="146284" rtlCol="0">
            <a:spAutoFit/>
          </a:bodyPr>
          <a:lstStyle/>
          <a:p>
            <a:pPr defTabSz="914367">
              <a:defRPr/>
            </a:pPr>
            <a:r>
              <a:rPr lang="en-US" sz="1400" dirty="0">
                <a:solidFill>
                  <a:schemeClr val="tx2">
                    <a:lumMod val="60000"/>
                    <a:lumOff val="40000"/>
                  </a:schemeClr>
                </a:solidFill>
              </a:rPr>
              <a:t>Identity management for consumers</a:t>
            </a:r>
          </a:p>
        </p:txBody>
      </p:sp>
      <p:pic>
        <p:nvPicPr>
          <p:cNvPr id="894" name="Picture 89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149041" y="951685"/>
            <a:ext cx="861224" cy="861220"/>
          </a:xfrm>
          <a:prstGeom prst="rect">
            <a:avLst/>
          </a:prstGeom>
          <a:effectLst/>
        </p:spPr>
      </p:pic>
      <p:grpSp>
        <p:nvGrpSpPr>
          <p:cNvPr id="26" name="Group 25"/>
          <p:cNvGrpSpPr/>
          <p:nvPr/>
        </p:nvGrpSpPr>
        <p:grpSpPr>
          <a:xfrm>
            <a:off x="7602973" y="3189488"/>
            <a:ext cx="3446061" cy="626260"/>
            <a:chOff x="6657772" y="3426366"/>
            <a:chExt cx="3446061" cy="626260"/>
          </a:xfrm>
        </p:grpSpPr>
        <p:cxnSp>
          <p:nvCxnSpPr>
            <p:cNvPr id="895" name="Straight Arrow Connector 894"/>
            <p:cNvCxnSpPr/>
            <p:nvPr/>
          </p:nvCxnSpPr>
          <p:spPr>
            <a:xfrm rot="16200000">
              <a:off x="7999052"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p:cNvCxnSpPr/>
            <p:nvPr/>
          </p:nvCxnSpPr>
          <p:spPr>
            <a:xfrm rot="16200000">
              <a:off x="6506007"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p:cNvCxnSpPr/>
            <p:nvPr/>
          </p:nvCxnSpPr>
          <p:spPr>
            <a:xfrm rot="16200000">
              <a:off x="6804616"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8" name="Straight Arrow Connector 897"/>
            <p:cNvCxnSpPr/>
            <p:nvPr/>
          </p:nvCxnSpPr>
          <p:spPr>
            <a:xfrm rot="16200000">
              <a:off x="7103225"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p:cNvCxnSpPr/>
            <p:nvPr/>
          </p:nvCxnSpPr>
          <p:spPr>
            <a:xfrm rot="16200000">
              <a:off x="7401834"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p:cNvCxnSpPr/>
            <p:nvPr/>
          </p:nvCxnSpPr>
          <p:spPr>
            <a:xfrm rot="16200000">
              <a:off x="7700443"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2" name="Straight Arrow Connector 901"/>
            <p:cNvCxnSpPr/>
            <p:nvPr/>
          </p:nvCxnSpPr>
          <p:spPr>
            <a:xfrm rot="16200000">
              <a:off x="9790703"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p:cNvCxnSpPr/>
            <p:nvPr/>
          </p:nvCxnSpPr>
          <p:spPr>
            <a:xfrm rot="16200000">
              <a:off x="8297661"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p:cNvCxnSpPr/>
            <p:nvPr/>
          </p:nvCxnSpPr>
          <p:spPr>
            <a:xfrm rot="16200000">
              <a:off x="8596270"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p:cNvCxnSpPr/>
            <p:nvPr/>
          </p:nvCxnSpPr>
          <p:spPr>
            <a:xfrm rot="16200000">
              <a:off x="8894879"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6" name="Straight Arrow Connector 905"/>
            <p:cNvCxnSpPr/>
            <p:nvPr/>
          </p:nvCxnSpPr>
          <p:spPr>
            <a:xfrm rot="16200000">
              <a:off x="9193488"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p:cNvCxnSpPr/>
            <p:nvPr/>
          </p:nvCxnSpPr>
          <p:spPr>
            <a:xfrm rot="16200000">
              <a:off x="9492097"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4" name="Straight Arrow Connector 973"/>
            <p:cNvCxnSpPr/>
            <p:nvPr/>
          </p:nvCxnSpPr>
          <p:spPr>
            <a:xfrm rot="16200000">
              <a:off x="6344642"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bwMode="auto">
          <a:xfrm>
            <a:off x="7198681" y="3790667"/>
            <a:ext cx="4350822" cy="457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ln>
                <a:solidFill>
                  <a:sysClr val="windowText" lastClr="000000"/>
                </a:solidFill>
              </a:ln>
              <a:gradFill>
                <a:gsLst>
                  <a:gs pos="0">
                    <a:srgbClr val="FFFFFF"/>
                  </a:gs>
                  <a:gs pos="100000">
                    <a:srgbClr val="FFFFFF"/>
                  </a:gs>
                </a:gsLst>
                <a:lin ang="5400000" scaled="0"/>
              </a:gradFill>
            </a:endParaRPr>
          </a:p>
        </p:txBody>
      </p:sp>
      <p:sp>
        <p:nvSpPr>
          <p:cNvPr id="908" name="Rectangle 907"/>
          <p:cNvSpPr/>
          <p:nvPr/>
        </p:nvSpPr>
        <p:spPr bwMode="auto">
          <a:xfrm>
            <a:off x="7198681" y="4575976"/>
            <a:ext cx="4350822" cy="457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ln>
                <a:solidFill>
                  <a:sysClr val="windowText" lastClr="000000"/>
                </a:solidFill>
              </a:ln>
              <a:gradFill>
                <a:gsLst>
                  <a:gs pos="0">
                    <a:srgbClr val="FFFFFF"/>
                  </a:gs>
                  <a:gs pos="100000">
                    <a:srgbClr val="FFFFFF"/>
                  </a:gs>
                </a:gsLst>
                <a:lin ang="5400000" scaled="0"/>
              </a:gradFill>
            </a:endParaRPr>
          </a:p>
        </p:txBody>
      </p:sp>
      <p:grpSp>
        <p:nvGrpSpPr>
          <p:cNvPr id="909" name="Group 908"/>
          <p:cNvGrpSpPr/>
          <p:nvPr/>
        </p:nvGrpSpPr>
        <p:grpSpPr>
          <a:xfrm>
            <a:off x="7764338" y="4606822"/>
            <a:ext cx="3284696" cy="403023"/>
            <a:chOff x="6819137" y="3426366"/>
            <a:chExt cx="3284696" cy="626260"/>
          </a:xfrm>
        </p:grpSpPr>
        <p:cxnSp>
          <p:nvCxnSpPr>
            <p:cNvPr id="910" name="Straight Arrow Connector 909"/>
            <p:cNvCxnSpPr/>
            <p:nvPr/>
          </p:nvCxnSpPr>
          <p:spPr>
            <a:xfrm rot="16200000">
              <a:off x="7999052"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11" name="Straight Arrow Connector 910"/>
            <p:cNvCxnSpPr/>
            <p:nvPr/>
          </p:nvCxnSpPr>
          <p:spPr>
            <a:xfrm rot="16200000">
              <a:off x="6506007"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12" name="Straight Arrow Connector 911"/>
            <p:cNvCxnSpPr/>
            <p:nvPr/>
          </p:nvCxnSpPr>
          <p:spPr>
            <a:xfrm rot="16200000">
              <a:off x="6804616"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13" name="Straight Arrow Connector 912"/>
            <p:cNvCxnSpPr/>
            <p:nvPr/>
          </p:nvCxnSpPr>
          <p:spPr>
            <a:xfrm rot="16200000">
              <a:off x="7103225"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14" name="Straight Arrow Connector 913"/>
            <p:cNvCxnSpPr/>
            <p:nvPr/>
          </p:nvCxnSpPr>
          <p:spPr>
            <a:xfrm rot="16200000">
              <a:off x="7401834"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15" name="Straight Arrow Connector 914"/>
            <p:cNvCxnSpPr/>
            <p:nvPr/>
          </p:nvCxnSpPr>
          <p:spPr>
            <a:xfrm rot="16200000">
              <a:off x="7700443"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16" name="Straight Arrow Connector 915"/>
            <p:cNvCxnSpPr/>
            <p:nvPr/>
          </p:nvCxnSpPr>
          <p:spPr>
            <a:xfrm rot="16200000">
              <a:off x="9790703"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17" name="Straight Arrow Connector 916"/>
            <p:cNvCxnSpPr/>
            <p:nvPr/>
          </p:nvCxnSpPr>
          <p:spPr>
            <a:xfrm rot="16200000">
              <a:off x="8297661"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18" name="Straight Arrow Connector 917"/>
            <p:cNvCxnSpPr/>
            <p:nvPr/>
          </p:nvCxnSpPr>
          <p:spPr>
            <a:xfrm rot="16200000">
              <a:off x="8596270"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19" name="Straight Arrow Connector 918"/>
            <p:cNvCxnSpPr/>
            <p:nvPr/>
          </p:nvCxnSpPr>
          <p:spPr>
            <a:xfrm rot="16200000">
              <a:off x="8894879"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0" name="Straight Arrow Connector 919"/>
            <p:cNvCxnSpPr/>
            <p:nvPr/>
          </p:nvCxnSpPr>
          <p:spPr>
            <a:xfrm rot="16200000">
              <a:off x="9193488"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1" name="Straight Arrow Connector 920"/>
            <p:cNvCxnSpPr/>
            <p:nvPr/>
          </p:nvCxnSpPr>
          <p:spPr>
            <a:xfrm rot="16200000">
              <a:off x="9492097"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922" name="Freeform 10"/>
          <p:cNvSpPr>
            <a:spLocks/>
          </p:cNvSpPr>
          <p:nvPr/>
        </p:nvSpPr>
        <p:spPr bwMode="auto">
          <a:xfrm>
            <a:off x="7633683"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3" name="Freeform 10"/>
          <p:cNvSpPr>
            <a:spLocks/>
          </p:cNvSpPr>
          <p:nvPr/>
        </p:nvSpPr>
        <p:spPr bwMode="auto">
          <a:xfrm>
            <a:off x="7934897"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4" name="Freeform 10"/>
          <p:cNvSpPr>
            <a:spLocks/>
          </p:cNvSpPr>
          <p:nvPr/>
        </p:nvSpPr>
        <p:spPr bwMode="auto">
          <a:xfrm>
            <a:off x="8225353"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5" name="Freeform 10"/>
          <p:cNvSpPr>
            <a:spLocks/>
          </p:cNvSpPr>
          <p:nvPr/>
        </p:nvSpPr>
        <p:spPr bwMode="auto">
          <a:xfrm>
            <a:off x="8526567"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6" name="Freeform 10"/>
          <p:cNvSpPr>
            <a:spLocks/>
          </p:cNvSpPr>
          <p:nvPr/>
        </p:nvSpPr>
        <p:spPr bwMode="auto">
          <a:xfrm>
            <a:off x="8827782"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7" name="Freeform 10"/>
          <p:cNvSpPr>
            <a:spLocks/>
          </p:cNvSpPr>
          <p:nvPr/>
        </p:nvSpPr>
        <p:spPr bwMode="auto">
          <a:xfrm>
            <a:off x="9128996"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8" name="Freeform 10"/>
          <p:cNvSpPr>
            <a:spLocks/>
          </p:cNvSpPr>
          <p:nvPr/>
        </p:nvSpPr>
        <p:spPr bwMode="auto">
          <a:xfrm>
            <a:off x="9419452"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29" name="Freeform 10"/>
          <p:cNvSpPr>
            <a:spLocks/>
          </p:cNvSpPr>
          <p:nvPr/>
        </p:nvSpPr>
        <p:spPr bwMode="auto">
          <a:xfrm>
            <a:off x="9720666"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30" name="Freeform 10"/>
          <p:cNvSpPr>
            <a:spLocks/>
          </p:cNvSpPr>
          <p:nvPr/>
        </p:nvSpPr>
        <p:spPr bwMode="auto">
          <a:xfrm>
            <a:off x="10021881"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31" name="Freeform 10"/>
          <p:cNvSpPr>
            <a:spLocks/>
          </p:cNvSpPr>
          <p:nvPr/>
        </p:nvSpPr>
        <p:spPr bwMode="auto">
          <a:xfrm>
            <a:off x="10323095"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32" name="Freeform 10"/>
          <p:cNvSpPr>
            <a:spLocks/>
          </p:cNvSpPr>
          <p:nvPr/>
        </p:nvSpPr>
        <p:spPr bwMode="auto">
          <a:xfrm>
            <a:off x="10613551"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33" name="Freeform 10"/>
          <p:cNvSpPr>
            <a:spLocks/>
          </p:cNvSpPr>
          <p:nvPr/>
        </p:nvSpPr>
        <p:spPr bwMode="auto">
          <a:xfrm>
            <a:off x="10914765" y="5098848"/>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934" name="Group 933"/>
          <p:cNvGrpSpPr/>
          <p:nvPr/>
        </p:nvGrpSpPr>
        <p:grpSpPr>
          <a:xfrm>
            <a:off x="7925702" y="3189488"/>
            <a:ext cx="3284696" cy="626260"/>
            <a:chOff x="6819137" y="3426366"/>
            <a:chExt cx="3284696" cy="626260"/>
          </a:xfrm>
        </p:grpSpPr>
        <p:cxnSp>
          <p:nvCxnSpPr>
            <p:cNvPr id="935" name="Straight Arrow Connector 934"/>
            <p:cNvCxnSpPr/>
            <p:nvPr/>
          </p:nvCxnSpPr>
          <p:spPr>
            <a:xfrm rot="16200000">
              <a:off x="7999052"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6" name="Straight Arrow Connector 935"/>
            <p:cNvCxnSpPr/>
            <p:nvPr/>
          </p:nvCxnSpPr>
          <p:spPr>
            <a:xfrm rot="16200000">
              <a:off x="6506007"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7" name="Straight Arrow Connector 936"/>
            <p:cNvCxnSpPr/>
            <p:nvPr/>
          </p:nvCxnSpPr>
          <p:spPr>
            <a:xfrm rot="16200000">
              <a:off x="6804616"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8" name="Straight Arrow Connector 937"/>
            <p:cNvCxnSpPr/>
            <p:nvPr/>
          </p:nvCxnSpPr>
          <p:spPr>
            <a:xfrm rot="16200000">
              <a:off x="7103225"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9" name="Straight Arrow Connector 938"/>
            <p:cNvCxnSpPr/>
            <p:nvPr/>
          </p:nvCxnSpPr>
          <p:spPr>
            <a:xfrm rot="16200000">
              <a:off x="7401834"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0" name="Straight Arrow Connector 939"/>
            <p:cNvCxnSpPr/>
            <p:nvPr/>
          </p:nvCxnSpPr>
          <p:spPr>
            <a:xfrm rot="16200000">
              <a:off x="7700443"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1" name="Straight Arrow Connector 940"/>
            <p:cNvCxnSpPr/>
            <p:nvPr/>
          </p:nvCxnSpPr>
          <p:spPr>
            <a:xfrm rot="16200000">
              <a:off x="9790703"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2" name="Straight Arrow Connector 941"/>
            <p:cNvCxnSpPr/>
            <p:nvPr/>
          </p:nvCxnSpPr>
          <p:spPr>
            <a:xfrm rot="16200000">
              <a:off x="8297661"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3" name="Straight Arrow Connector 942"/>
            <p:cNvCxnSpPr/>
            <p:nvPr/>
          </p:nvCxnSpPr>
          <p:spPr>
            <a:xfrm rot="16200000">
              <a:off x="8596270"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4" name="Straight Arrow Connector 943"/>
            <p:cNvCxnSpPr/>
            <p:nvPr/>
          </p:nvCxnSpPr>
          <p:spPr>
            <a:xfrm rot="16200000">
              <a:off x="8894879"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5" name="Straight Arrow Connector 944"/>
            <p:cNvCxnSpPr/>
            <p:nvPr/>
          </p:nvCxnSpPr>
          <p:spPr>
            <a:xfrm rot="16200000">
              <a:off x="9193488"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6" name="Straight Arrow Connector 945"/>
            <p:cNvCxnSpPr/>
            <p:nvPr/>
          </p:nvCxnSpPr>
          <p:spPr>
            <a:xfrm rot="16200000">
              <a:off x="9492097" y="3739496"/>
              <a:ext cx="62626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47" name="Group 946"/>
          <p:cNvGrpSpPr/>
          <p:nvPr/>
        </p:nvGrpSpPr>
        <p:grpSpPr>
          <a:xfrm>
            <a:off x="7613734" y="4606822"/>
            <a:ext cx="3596664" cy="1021855"/>
            <a:chOff x="6507169" y="3426366"/>
            <a:chExt cx="3596664" cy="626260"/>
          </a:xfrm>
        </p:grpSpPr>
        <p:cxnSp>
          <p:nvCxnSpPr>
            <p:cNvPr id="948" name="Straight Arrow Connector 947"/>
            <p:cNvCxnSpPr/>
            <p:nvPr/>
          </p:nvCxnSpPr>
          <p:spPr>
            <a:xfrm rot="16200000">
              <a:off x="7999052"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49" name="Straight Arrow Connector 948"/>
            <p:cNvCxnSpPr/>
            <p:nvPr/>
          </p:nvCxnSpPr>
          <p:spPr>
            <a:xfrm rot="16200000">
              <a:off x="6506007"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0" name="Straight Arrow Connector 949"/>
            <p:cNvCxnSpPr/>
            <p:nvPr/>
          </p:nvCxnSpPr>
          <p:spPr>
            <a:xfrm rot="16200000">
              <a:off x="6804616"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1" name="Straight Arrow Connector 950"/>
            <p:cNvCxnSpPr/>
            <p:nvPr/>
          </p:nvCxnSpPr>
          <p:spPr>
            <a:xfrm rot="16200000">
              <a:off x="7103225"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2" name="Straight Arrow Connector 951"/>
            <p:cNvCxnSpPr/>
            <p:nvPr/>
          </p:nvCxnSpPr>
          <p:spPr>
            <a:xfrm rot="16200000">
              <a:off x="7401834"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3" name="Straight Arrow Connector 952"/>
            <p:cNvCxnSpPr/>
            <p:nvPr/>
          </p:nvCxnSpPr>
          <p:spPr>
            <a:xfrm rot="16200000">
              <a:off x="7700443"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4" name="Straight Arrow Connector 953"/>
            <p:cNvCxnSpPr/>
            <p:nvPr/>
          </p:nvCxnSpPr>
          <p:spPr>
            <a:xfrm rot="16200000">
              <a:off x="9790703"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5" name="Straight Arrow Connector 954"/>
            <p:cNvCxnSpPr/>
            <p:nvPr/>
          </p:nvCxnSpPr>
          <p:spPr>
            <a:xfrm rot="16200000">
              <a:off x="8297661"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6" name="Straight Arrow Connector 955"/>
            <p:cNvCxnSpPr/>
            <p:nvPr/>
          </p:nvCxnSpPr>
          <p:spPr>
            <a:xfrm rot="16200000">
              <a:off x="8596270"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7" name="Straight Arrow Connector 956"/>
            <p:cNvCxnSpPr/>
            <p:nvPr/>
          </p:nvCxnSpPr>
          <p:spPr>
            <a:xfrm rot="16200000">
              <a:off x="8894879"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8" name="Straight Arrow Connector 957"/>
            <p:cNvCxnSpPr/>
            <p:nvPr/>
          </p:nvCxnSpPr>
          <p:spPr>
            <a:xfrm rot="16200000">
              <a:off x="9193488"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9" name="Straight Arrow Connector 958"/>
            <p:cNvCxnSpPr/>
            <p:nvPr/>
          </p:nvCxnSpPr>
          <p:spPr>
            <a:xfrm rot="16200000">
              <a:off x="9492097"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73" name="Straight Arrow Connector 972"/>
            <p:cNvCxnSpPr/>
            <p:nvPr/>
          </p:nvCxnSpPr>
          <p:spPr>
            <a:xfrm rot="16200000">
              <a:off x="6194039" y="3739496"/>
              <a:ext cx="626260" cy="0"/>
            </a:xfrm>
            <a:prstGeom prst="straightConnector1">
              <a:avLst/>
            </a:prstGeom>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960" name="Freeform 10"/>
          <p:cNvSpPr>
            <a:spLocks/>
          </p:cNvSpPr>
          <p:nvPr/>
        </p:nvSpPr>
        <p:spPr bwMode="auto">
          <a:xfrm>
            <a:off x="7804242"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1" name="Freeform 10"/>
          <p:cNvSpPr>
            <a:spLocks/>
          </p:cNvSpPr>
          <p:nvPr/>
        </p:nvSpPr>
        <p:spPr bwMode="auto">
          <a:xfrm>
            <a:off x="8105456"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2" name="Freeform 10"/>
          <p:cNvSpPr>
            <a:spLocks/>
          </p:cNvSpPr>
          <p:nvPr/>
        </p:nvSpPr>
        <p:spPr bwMode="auto">
          <a:xfrm>
            <a:off x="8395912"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3" name="Freeform 10"/>
          <p:cNvSpPr>
            <a:spLocks/>
          </p:cNvSpPr>
          <p:nvPr/>
        </p:nvSpPr>
        <p:spPr bwMode="auto">
          <a:xfrm>
            <a:off x="8697126"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4" name="Freeform 10"/>
          <p:cNvSpPr>
            <a:spLocks/>
          </p:cNvSpPr>
          <p:nvPr/>
        </p:nvSpPr>
        <p:spPr bwMode="auto">
          <a:xfrm>
            <a:off x="8998341"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5" name="Freeform 10"/>
          <p:cNvSpPr>
            <a:spLocks/>
          </p:cNvSpPr>
          <p:nvPr/>
        </p:nvSpPr>
        <p:spPr bwMode="auto">
          <a:xfrm>
            <a:off x="9299555"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6" name="Freeform 10"/>
          <p:cNvSpPr>
            <a:spLocks/>
          </p:cNvSpPr>
          <p:nvPr/>
        </p:nvSpPr>
        <p:spPr bwMode="auto">
          <a:xfrm>
            <a:off x="9590011"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7" name="Freeform 10"/>
          <p:cNvSpPr>
            <a:spLocks/>
          </p:cNvSpPr>
          <p:nvPr/>
        </p:nvSpPr>
        <p:spPr bwMode="auto">
          <a:xfrm>
            <a:off x="9891225"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8" name="Freeform 10"/>
          <p:cNvSpPr>
            <a:spLocks/>
          </p:cNvSpPr>
          <p:nvPr/>
        </p:nvSpPr>
        <p:spPr bwMode="auto">
          <a:xfrm>
            <a:off x="10192440"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9" name="Freeform 10"/>
          <p:cNvSpPr>
            <a:spLocks/>
          </p:cNvSpPr>
          <p:nvPr/>
        </p:nvSpPr>
        <p:spPr bwMode="auto">
          <a:xfrm>
            <a:off x="10493654"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70" name="Freeform 10"/>
          <p:cNvSpPr>
            <a:spLocks/>
          </p:cNvSpPr>
          <p:nvPr/>
        </p:nvSpPr>
        <p:spPr bwMode="auto">
          <a:xfrm>
            <a:off x="10784110"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71" name="Freeform 10"/>
          <p:cNvSpPr>
            <a:spLocks/>
          </p:cNvSpPr>
          <p:nvPr/>
        </p:nvSpPr>
        <p:spPr bwMode="auto">
          <a:xfrm>
            <a:off x="11085324"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72" name="Freeform 10"/>
          <p:cNvSpPr>
            <a:spLocks/>
          </p:cNvSpPr>
          <p:nvPr/>
        </p:nvSpPr>
        <p:spPr bwMode="auto">
          <a:xfrm>
            <a:off x="7503027" y="5712036"/>
            <a:ext cx="261310" cy="27966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1" name="Content Placeholder 3"/>
          <p:cNvSpPr txBox="1">
            <a:spLocks/>
          </p:cNvSpPr>
          <p:nvPr/>
        </p:nvSpPr>
        <p:spPr>
          <a:xfrm>
            <a:off x="747623" y="5167221"/>
            <a:ext cx="5049049" cy="1296725"/>
          </a:xfrm>
          <a:prstGeom prst="rect">
            <a:avLst/>
          </a:prstGeom>
        </p:spPr>
        <p:txBody>
          <a:bodyPr vert="horz" wrap="square" lIns="143428" tIns="89642" rIns="143428" bIns="89642"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600" kern="1200" spc="0" baseline="0">
                <a:gradFill>
                  <a:gsLst>
                    <a:gs pos="1250">
                      <a:schemeClr val="tx1"/>
                    </a:gs>
                    <a:gs pos="100000">
                      <a:schemeClr val="tx1"/>
                    </a:gs>
                  </a:gsLst>
                  <a:lin ang="5400000" scaled="0"/>
                </a:gradFill>
                <a:latin typeface="+mn-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00000"/>
              </a:lnSpc>
              <a:buClr>
                <a:srgbClr val="505050"/>
              </a:buClr>
              <a:buNone/>
              <a:defRPr/>
            </a:pPr>
            <a:r>
              <a:rPr lang="en-US" sz="1300" dirty="0">
                <a:solidFill>
                  <a:schemeClr val="tx2">
                    <a:lumMod val="50000"/>
                  </a:schemeClr>
                </a:solidFill>
                <a:latin typeface="Segoe UI"/>
                <a:ea typeface="ＭＳ Ｐゴシック" charset="0"/>
              </a:rPr>
              <a:t>“By using Azure Active Directory B2C we were able to build a fully customized login page without having to build custom code. Additionally, with a Microsoft solution in place, we alleviated all our concerns about security, data breaches, and scalability."  </a:t>
            </a:r>
          </a:p>
          <a:p>
            <a:pPr marL="0" indent="0" defTabSz="914192">
              <a:lnSpc>
                <a:spcPct val="100000"/>
              </a:lnSpc>
              <a:spcBef>
                <a:spcPts val="912"/>
              </a:spcBef>
              <a:buClr>
                <a:srgbClr val="505050"/>
              </a:buClr>
              <a:buNone/>
              <a:defRPr/>
            </a:pPr>
            <a:r>
              <a:rPr lang="en-US" sz="1300" dirty="0">
                <a:solidFill>
                  <a:schemeClr val="tx2">
                    <a:lumMod val="50000"/>
                  </a:schemeClr>
                </a:solidFill>
                <a:latin typeface="Segoe UI"/>
                <a:ea typeface="ＭＳ Ｐゴシック" charset="0"/>
              </a:rPr>
              <a:t>- Rafael de los Santos, Head of Digital, Real Madrid </a:t>
            </a:r>
          </a:p>
        </p:txBody>
      </p:sp>
      <p:sp>
        <p:nvSpPr>
          <p:cNvPr id="124" name="Rectangle 123"/>
          <p:cNvSpPr/>
          <p:nvPr/>
        </p:nvSpPr>
        <p:spPr bwMode="auto">
          <a:xfrm flipV="1">
            <a:off x="361151" y="5036141"/>
            <a:ext cx="5889523" cy="2743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ln>
                <a:solidFill>
                  <a:sysClr val="windowText" lastClr="000000"/>
                </a:solidFill>
              </a:ln>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8"/>
          <a:stretch>
            <a:fillRect/>
          </a:stretch>
        </p:blipFill>
        <p:spPr>
          <a:xfrm>
            <a:off x="7954165" y="1669987"/>
            <a:ext cx="1533432" cy="989514"/>
          </a:xfrm>
          <a:prstGeom prst="rect">
            <a:avLst/>
          </a:prstGeom>
        </p:spPr>
      </p:pic>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9349836" y="-720720"/>
              <a:ext cx="38520" cy="85680"/>
            </p14:xfrm>
          </p:contentPart>
        </mc:Choice>
        <mc:Fallback xmlns="">
          <p:pic>
            <p:nvPicPr>
              <p:cNvPr id="3" name="Ink 2"/>
              <p:cNvPicPr/>
              <p:nvPr/>
            </p:nvPicPr>
            <p:blipFill>
              <a:blip r:embed="rId10"/>
              <a:stretch>
                <a:fillRect/>
              </a:stretch>
            </p:blipFill>
            <p:spPr>
              <a:xfrm>
                <a:off x="9346596" y="-723960"/>
                <a:ext cx="45360" cy="92520"/>
              </a:xfrm>
              <a:prstGeom prst="rect">
                <a:avLst/>
              </a:prstGeom>
            </p:spPr>
          </p:pic>
        </mc:Fallback>
      </mc:AlternateContent>
    </p:spTree>
    <p:extLst>
      <p:ext uri="{BB962C8B-B14F-4D97-AF65-F5344CB8AC3E}">
        <p14:creationId xmlns:p14="http://schemas.microsoft.com/office/powerpoint/2010/main" val="174455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 Hughes</a:t>
            </a:r>
            <a:br>
              <a:rPr lang="en-US" dirty="0"/>
            </a:br>
            <a:endParaRPr lang="en-US" dirty="0"/>
          </a:p>
        </p:txBody>
      </p:sp>
      <p:sp>
        <p:nvSpPr>
          <p:cNvPr id="3" name="Text Placeholder 2"/>
          <p:cNvSpPr>
            <a:spLocks noGrp="1"/>
          </p:cNvSpPr>
          <p:nvPr>
            <p:ph type="body" sz="quarter" idx="11"/>
          </p:nvPr>
        </p:nvSpPr>
        <p:spPr>
          <a:xfrm>
            <a:off x="373985" y="4173166"/>
            <a:ext cx="6750030" cy="1791063"/>
          </a:xfrm>
        </p:spPr>
        <p:txBody>
          <a:bodyPr/>
          <a:lstStyle/>
          <a:p>
            <a:r>
              <a:rPr lang="en-US" dirty="0"/>
              <a:t>Twitter: @_</a:t>
            </a:r>
            <a:r>
              <a:rPr lang="en-US" dirty="0" err="1"/>
              <a:t>billhughes</a:t>
            </a:r>
            <a:endParaRPr lang="en-US" dirty="0"/>
          </a:p>
          <a:p>
            <a:r>
              <a:rPr lang="en-US" dirty="0"/>
              <a:t>LinkedIn: https://www.linkedin.com/in/billhughes3</a:t>
            </a:r>
          </a:p>
          <a:p>
            <a:r>
              <a:rPr lang="en-US" dirty="0"/>
              <a:t>Email: bhughes@concurrency.com</a:t>
            </a:r>
          </a:p>
          <a:p>
            <a:r>
              <a:rPr lang="en-US" dirty="0"/>
              <a:t>Web: www.concurrency.com</a:t>
            </a:r>
          </a:p>
        </p:txBody>
      </p:sp>
      <p:sp>
        <p:nvSpPr>
          <p:cNvPr id="5" name="Text Placeholder 3"/>
          <p:cNvSpPr txBox="1">
            <a:spLocks/>
          </p:cNvSpPr>
          <p:nvPr/>
        </p:nvSpPr>
        <p:spPr>
          <a:xfrm>
            <a:off x="299032" y="1729756"/>
            <a:ext cx="6748632" cy="950913"/>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dirty="0">
                <a:solidFill>
                  <a:schemeClr val="bg2"/>
                </a:solidFill>
              </a:rPr>
              <a:t>Sr. Systems Engineer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931" y="905843"/>
            <a:ext cx="5800725" cy="164782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9535" y="4459110"/>
            <a:ext cx="1806183" cy="1219173"/>
          </a:xfrm>
          <a:prstGeom prst="rect">
            <a:avLst/>
          </a:prstGeom>
        </p:spPr>
      </p:pic>
    </p:spTree>
    <p:extLst>
      <p:ext uri="{BB962C8B-B14F-4D97-AF65-F5344CB8AC3E}">
        <p14:creationId xmlns:p14="http://schemas.microsoft.com/office/powerpoint/2010/main" val="34272539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721684" y="3738035"/>
            <a:ext cx="6748632" cy="2583743"/>
          </a:xfrm>
        </p:spPr>
        <p:txBody>
          <a:bodyPr/>
          <a:lstStyle/>
          <a:p>
            <a:r>
              <a:rPr lang="en-US" dirty="0"/>
              <a:t>Enabling modern authentication protocols</a:t>
            </a:r>
          </a:p>
          <a:p>
            <a:r>
              <a:rPr lang="en-US" dirty="0"/>
              <a:t>Using great building blocks on your apps</a:t>
            </a:r>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a:prstGeom prst="rect">
            <a:avLst/>
          </a:prstGeom>
        </p:spPr>
        <p:txBody>
          <a:bodyPr>
            <a:normAutofit/>
          </a:bodyPr>
          <a:lstStyle/>
          <a:p>
            <a:r>
              <a:rPr lang="en-US" dirty="0"/>
              <a:t>How do we make all of that work?</a:t>
            </a:r>
          </a:p>
        </p:txBody>
      </p:sp>
    </p:spTree>
    <p:extLst>
      <p:ext uri="{BB962C8B-B14F-4D97-AF65-F5344CB8AC3E}">
        <p14:creationId xmlns:p14="http://schemas.microsoft.com/office/powerpoint/2010/main" val="364381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Enabling modern authentication protocols</a:t>
            </a:r>
          </a:p>
        </p:txBody>
      </p:sp>
    </p:spTree>
    <p:extLst>
      <p:ext uri="{BB962C8B-B14F-4D97-AF65-F5344CB8AC3E}">
        <p14:creationId xmlns:p14="http://schemas.microsoft.com/office/powerpoint/2010/main" val="15673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9119938" y="3968109"/>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alpha val="98824"/>
                </a:srgbClr>
              </a:solidFill>
              <a:effectLst/>
              <a:uLnTx/>
              <a:uFillTx/>
              <a:latin typeface="+mj-lt"/>
              <a:ea typeface="Segoe UI" pitchFamily="34" charset="0"/>
              <a:cs typeface="Segoe UI" pitchFamily="34" charset="0"/>
            </a:endParaRPr>
          </a:p>
        </p:txBody>
      </p:sp>
      <p:sp>
        <p:nvSpPr>
          <p:cNvPr id="33" name="Rectangle 32"/>
          <p:cNvSpPr/>
          <p:nvPr/>
        </p:nvSpPr>
        <p:spPr bwMode="auto">
          <a:xfrm>
            <a:off x="9119938" y="1845470"/>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alpha val="98824"/>
                </a:srgbClr>
              </a:solidFill>
              <a:effectLst/>
              <a:uLnTx/>
              <a:uFillTx/>
              <a:latin typeface="+mj-lt"/>
              <a:ea typeface="Segoe UI" pitchFamily="34" charset="0"/>
              <a:cs typeface="Segoe UI" pitchFamily="34" charset="0"/>
            </a:endParaRPr>
          </a:p>
        </p:txBody>
      </p:sp>
      <p:sp>
        <p:nvSpPr>
          <p:cNvPr id="34"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rgbClr val="FFFFFF"/>
                </a:solidFill>
                <a:effectLst/>
                <a:uLnTx/>
                <a:uFillTx/>
                <a:latin typeface="+mj-lt"/>
                <a:ea typeface="+mn-ea"/>
                <a:cs typeface="Arial" charset="0"/>
              </a:rPr>
              <a:t>Modern Authentication Protocols</a:t>
            </a:r>
          </a:p>
        </p:txBody>
      </p:sp>
      <p:sp>
        <p:nvSpPr>
          <p:cNvPr id="36" name="Rectangle 35"/>
          <p:cNvSpPr/>
          <p:nvPr/>
        </p:nvSpPr>
        <p:spPr bwMode="auto">
          <a:xfrm>
            <a:off x="1623620" y="2015609"/>
            <a:ext cx="1547027"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mj-lt"/>
                <a:ea typeface="Segoe UI" pitchFamily="34" charset="0"/>
                <a:cs typeface="Segoe UI" pitchFamily="34" charset="0"/>
              </a:rPr>
              <a:t>Browser</a:t>
            </a:r>
          </a:p>
        </p:txBody>
      </p:sp>
      <p:sp>
        <p:nvSpPr>
          <p:cNvPr id="37" name="Rectangle 36"/>
          <p:cNvSpPr/>
          <p:nvPr/>
        </p:nvSpPr>
        <p:spPr bwMode="auto">
          <a:xfrm>
            <a:off x="1623621" y="3041420"/>
            <a:ext cx="1547028"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mj-lt"/>
                <a:ea typeface="Segoe UI" pitchFamily="34" charset="0"/>
                <a:cs typeface="Segoe UI" pitchFamily="34" charset="0"/>
              </a:rPr>
              <a:t>Native app</a:t>
            </a:r>
          </a:p>
        </p:txBody>
      </p:sp>
      <p:sp>
        <p:nvSpPr>
          <p:cNvPr id="38" name="Rectangle 37"/>
          <p:cNvSpPr/>
          <p:nvPr/>
        </p:nvSpPr>
        <p:spPr bwMode="auto">
          <a:xfrm>
            <a:off x="1623620" y="4120509"/>
            <a:ext cx="1547027"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mj-lt"/>
                <a:ea typeface="Segoe UI" pitchFamily="34" charset="0"/>
                <a:cs typeface="Segoe UI" pitchFamily="34" charset="0"/>
              </a:rPr>
              <a:t>Server app</a:t>
            </a:r>
          </a:p>
        </p:txBody>
      </p:sp>
      <p:sp>
        <p:nvSpPr>
          <p:cNvPr id="39" name="Rectangle 38"/>
          <p:cNvSpPr/>
          <p:nvPr/>
        </p:nvSpPr>
        <p:spPr bwMode="auto">
          <a:xfrm>
            <a:off x="8967538" y="1693070"/>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mj-lt"/>
                <a:ea typeface="Segoe UI" pitchFamily="34" charset="0"/>
                <a:cs typeface="Segoe UI" pitchFamily="34" charset="0"/>
              </a:rPr>
              <a:t>Web application</a:t>
            </a:r>
          </a:p>
        </p:txBody>
      </p:sp>
      <p:sp>
        <p:nvSpPr>
          <p:cNvPr id="40" name="Rectangle 39"/>
          <p:cNvSpPr/>
          <p:nvPr/>
        </p:nvSpPr>
        <p:spPr bwMode="auto">
          <a:xfrm>
            <a:off x="8967538" y="3815709"/>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mj-lt"/>
                <a:ea typeface="Segoe UI" pitchFamily="34" charset="0"/>
                <a:cs typeface="Segoe UI" pitchFamily="34" charset="0"/>
              </a:rPr>
              <a:t>Web service API</a:t>
            </a:r>
          </a:p>
        </p:txBody>
      </p:sp>
      <p:sp>
        <p:nvSpPr>
          <p:cNvPr id="41" name="Oval 40"/>
          <p:cNvSpPr/>
          <p:nvPr/>
        </p:nvSpPr>
        <p:spPr bwMode="auto">
          <a:xfrm>
            <a:off x="8350356" y="4289844"/>
            <a:ext cx="304800" cy="304800"/>
          </a:xfrm>
          <a:prstGeom prst="ellipse">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FFFFFF">
                  <a:alpha val="98824"/>
                </a:srgbClr>
              </a:solidFill>
              <a:effectLst/>
              <a:uLnTx/>
              <a:uFillTx/>
              <a:latin typeface="+mj-lt"/>
              <a:ea typeface="Segoe UI" pitchFamily="34" charset="0"/>
              <a:cs typeface="Segoe UI" pitchFamily="34" charset="0"/>
            </a:endParaRPr>
          </a:p>
        </p:txBody>
      </p:sp>
      <p:cxnSp>
        <p:nvCxnSpPr>
          <p:cNvPr id="42" name="Straight Connector 41"/>
          <p:cNvCxnSpPr>
            <a:stCxn id="41" idx="6"/>
            <a:endCxn id="40" idx="1"/>
          </p:cNvCxnSpPr>
          <p:nvPr/>
        </p:nvCxnSpPr>
        <p:spPr>
          <a:xfrm>
            <a:off x="8655156" y="4442244"/>
            <a:ext cx="312382" cy="1"/>
          </a:xfrm>
          <a:prstGeom prst="line">
            <a:avLst/>
          </a:prstGeom>
          <a:noFill/>
          <a:ln w="57150" cap="flat" cmpd="sng" algn="ctr">
            <a:solidFill>
              <a:srgbClr val="92D050"/>
            </a:solidFill>
            <a:prstDash val="solid"/>
          </a:ln>
          <a:effectLst/>
        </p:spPr>
      </p:cxnSp>
      <p:cxnSp>
        <p:nvCxnSpPr>
          <p:cNvPr id="43" name="Straight Arrow Connector 42"/>
          <p:cNvCxnSpPr>
            <a:stCxn id="36" idx="3"/>
            <a:endCxn id="46" idx="2"/>
          </p:cNvCxnSpPr>
          <p:nvPr/>
        </p:nvCxnSpPr>
        <p:spPr>
          <a:xfrm>
            <a:off x="3170647" y="2317429"/>
            <a:ext cx="5179709" cy="2177"/>
          </a:xfrm>
          <a:prstGeom prst="straightConnector1">
            <a:avLst/>
          </a:prstGeom>
          <a:noFill/>
          <a:ln w="28575" cap="flat" cmpd="sng" algn="ctr">
            <a:solidFill>
              <a:srgbClr val="FFFFFF"/>
            </a:solidFill>
            <a:prstDash val="solid"/>
            <a:tailEnd type="arrow"/>
          </a:ln>
          <a:effectLst/>
        </p:spPr>
      </p:cxnSp>
      <p:cxnSp>
        <p:nvCxnSpPr>
          <p:cNvPr id="44" name="Straight Arrow Connector 43"/>
          <p:cNvCxnSpPr>
            <a:stCxn id="37" idx="3"/>
            <a:endCxn id="41" idx="1"/>
          </p:cNvCxnSpPr>
          <p:nvPr/>
        </p:nvCxnSpPr>
        <p:spPr>
          <a:xfrm>
            <a:off x="3170649" y="3343240"/>
            <a:ext cx="5224344" cy="991241"/>
          </a:xfrm>
          <a:prstGeom prst="straightConnector1">
            <a:avLst/>
          </a:prstGeom>
          <a:noFill/>
          <a:ln w="28575" cap="flat" cmpd="sng" algn="ctr">
            <a:solidFill>
              <a:srgbClr val="FFFFFF"/>
            </a:solidFill>
            <a:prstDash val="solid"/>
            <a:tailEnd type="arrow"/>
          </a:ln>
          <a:effectLst/>
        </p:spPr>
      </p:cxnSp>
      <p:cxnSp>
        <p:nvCxnSpPr>
          <p:cNvPr id="45" name="Straight Arrow Connector 44"/>
          <p:cNvCxnSpPr>
            <a:stCxn id="38" idx="3"/>
            <a:endCxn id="41" idx="2"/>
          </p:cNvCxnSpPr>
          <p:nvPr/>
        </p:nvCxnSpPr>
        <p:spPr>
          <a:xfrm>
            <a:off x="3170647" y="4422329"/>
            <a:ext cx="5179709" cy="19915"/>
          </a:xfrm>
          <a:prstGeom prst="straightConnector1">
            <a:avLst/>
          </a:prstGeom>
          <a:noFill/>
          <a:ln w="28575" cap="flat" cmpd="sng" algn="ctr">
            <a:solidFill>
              <a:srgbClr val="FFFFFF"/>
            </a:solidFill>
            <a:prstDash val="solid"/>
            <a:tailEnd type="arrow"/>
          </a:ln>
          <a:effectLst/>
        </p:spPr>
      </p:cxnSp>
      <p:sp>
        <p:nvSpPr>
          <p:cNvPr id="46" name="Oval 45"/>
          <p:cNvSpPr/>
          <p:nvPr/>
        </p:nvSpPr>
        <p:spPr bwMode="auto">
          <a:xfrm>
            <a:off x="8350356" y="2167206"/>
            <a:ext cx="304800" cy="304800"/>
          </a:xfrm>
          <a:prstGeom prst="ellipse">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FFFFFF">
                  <a:alpha val="98824"/>
                </a:srgbClr>
              </a:solidFill>
              <a:effectLst/>
              <a:uLnTx/>
              <a:uFillTx/>
              <a:latin typeface="+mj-lt"/>
              <a:ea typeface="Segoe UI" pitchFamily="34" charset="0"/>
              <a:cs typeface="Segoe UI" pitchFamily="34" charset="0"/>
            </a:endParaRPr>
          </a:p>
        </p:txBody>
      </p:sp>
      <p:cxnSp>
        <p:nvCxnSpPr>
          <p:cNvPr id="47" name="Straight Connector 46"/>
          <p:cNvCxnSpPr>
            <a:stCxn id="46" idx="6"/>
            <a:endCxn id="39" idx="1"/>
          </p:cNvCxnSpPr>
          <p:nvPr/>
        </p:nvCxnSpPr>
        <p:spPr>
          <a:xfrm>
            <a:off x="8655156" y="2319606"/>
            <a:ext cx="312382" cy="0"/>
          </a:xfrm>
          <a:prstGeom prst="line">
            <a:avLst/>
          </a:prstGeom>
          <a:noFill/>
          <a:ln w="57150" cap="flat" cmpd="sng" algn="ctr">
            <a:solidFill>
              <a:srgbClr val="92D050"/>
            </a:solidFill>
            <a:prstDash val="solid"/>
          </a:ln>
          <a:effectLst/>
        </p:spPr>
      </p:cxnSp>
      <p:cxnSp>
        <p:nvCxnSpPr>
          <p:cNvPr id="48" name="Elbow Connector 47"/>
          <p:cNvCxnSpPr>
            <a:stCxn id="39" idx="2"/>
            <a:endCxn id="41" idx="0"/>
          </p:cNvCxnSpPr>
          <p:nvPr/>
        </p:nvCxnSpPr>
        <p:spPr>
          <a:xfrm rot="5400000">
            <a:off x="8404080" y="3044818"/>
            <a:ext cx="1343703" cy="1146349"/>
          </a:xfrm>
          <a:prstGeom prst="bentConnector3">
            <a:avLst>
              <a:gd name="adj1" fmla="val 50000"/>
            </a:avLst>
          </a:prstGeom>
          <a:noFill/>
          <a:ln w="28575" cap="flat" cmpd="sng" algn="ctr">
            <a:solidFill>
              <a:srgbClr val="FFFFFF"/>
            </a:solidFill>
            <a:prstDash val="solid"/>
            <a:tailEnd type="arrow"/>
          </a:ln>
          <a:effectLst/>
        </p:spPr>
      </p:cxnSp>
      <p:pic>
        <p:nvPicPr>
          <p:cNvPr id="49" name="Picture 3" descr="C:\Users\skwan\AppData\Local\Microsoft\Windows\Temporary Internet Files\Content.IE5\XV12CURU\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9700" y="3759733"/>
            <a:ext cx="673972" cy="13335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skwan\AppData\Local\Microsoft\Windows\Temporary Internet Files\Content.IE5\UEHX77PN\MC90043983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807" y="2838657"/>
            <a:ext cx="896340" cy="8963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skwan\AppData\Local\Microsoft\Windows\Temporary Internet Files\Content.IE5\Y3QCPM7G\MC900441338[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8605" y="178278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ular Callout 51"/>
          <p:cNvSpPr/>
          <p:nvPr/>
        </p:nvSpPr>
        <p:spPr>
          <a:xfrm>
            <a:off x="5650459" y="3106743"/>
            <a:ext cx="1088053"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a:ln>
                  <a:noFill/>
                </a:ln>
                <a:solidFill>
                  <a:srgbClr val="FFFFFF">
                    <a:lumMod val="50000"/>
                  </a:srgbClr>
                </a:solidFill>
                <a:effectLst/>
                <a:uLnTx/>
                <a:uFillTx/>
                <a:latin typeface="+mj-lt"/>
                <a:ea typeface="+mn-ea"/>
                <a:cs typeface="+mn-cs"/>
              </a:rPr>
              <a:t> 2.0</a:t>
            </a:r>
          </a:p>
        </p:txBody>
      </p:sp>
      <p:sp>
        <p:nvSpPr>
          <p:cNvPr id="53" name="Rectangular Callout 52"/>
          <p:cNvSpPr/>
          <p:nvPr/>
        </p:nvSpPr>
        <p:spPr>
          <a:xfrm>
            <a:off x="3481196" y="3673551"/>
            <a:ext cx="1088053"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a:ln>
                  <a:noFill/>
                </a:ln>
                <a:solidFill>
                  <a:srgbClr val="FFFFFF">
                    <a:lumMod val="50000"/>
                  </a:srgbClr>
                </a:solidFill>
                <a:effectLst/>
                <a:uLnTx/>
                <a:uFillTx/>
                <a:latin typeface="+mj-lt"/>
                <a:ea typeface="+mn-ea"/>
                <a:cs typeface="+mn-cs"/>
              </a:rPr>
              <a:t> 2.0</a:t>
            </a:r>
          </a:p>
        </p:txBody>
      </p:sp>
      <p:sp>
        <p:nvSpPr>
          <p:cNvPr id="54" name="Rectangular Callout 53"/>
          <p:cNvSpPr/>
          <p:nvPr/>
        </p:nvSpPr>
        <p:spPr>
          <a:xfrm>
            <a:off x="3476386" y="1558183"/>
            <a:ext cx="1730612"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lumMod val="50000"/>
                  </a:srgbClr>
                </a:solidFill>
                <a:effectLst/>
                <a:uLnTx/>
                <a:uFillTx/>
                <a:latin typeface="+mj-lt"/>
                <a:ea typeface="+mn-ea"/>
                <a:cs typeface="+mn-cs"/>
              </a:rPr>
              <a:t>WS-Fed, SAML 2.0, </a:t>
            </a:r>
            <a:r>
              <a:rPr kumimoji="0" lang="en-US" sz="1400" b="0" i="0" u="none" strike="noStrike" kern="0" cap="none" spc="0" normalizeH="0" baseline="0" noProof="0" dirty="0" err="1">
                <a:ln>
                  <a:noFill/>
                </a:ln>
                <a:solidFill>
                  <a:srgbClr val="FFFFFF">
                    <a:lumMod val="50000"/>
                  </a:srgbClr>
                </a:solidFill>
                <a:effectLst/>
                <a:uLnTx/>
                <a:uFillTx/>
                <a:latin typeface="+mj-lt"/>
                <a:ea typeface="+mn-ea"/>
                <a:cs typeface="+mn-cs"/>
              </a:rPr>
              <a:t>OpenID</a:t>
            </a:r>
            <a:r>
              <a:rPr kumimoji="0" lang="en-US" sz="1400" b="0" i="0" u="none" strike="noStrike" kern="0" cap="none" spc="0" normalizeH="0" baseline="0" noProof="0" dirty="0">
                <a:ln>
                  <a:noFill/>
                </a:ln>
                <a:solidFill>
                  <a:srgbClr val="FFFFFF">
                    <a:lumMod val="50000"/>
                  </a:srgbClr>
                </a:solidFill>
                <a:effectLst/>
                <a:uLnTx/>
                <a:uFillTx/>
                <a:latin typeface="+mj-lt"/>
                <a:ea typeface="+mn-ea"/>
                <a:cs typeface="+mn-cs"/>
              </a:rPr>
              <a:t> Connect</a:t>
            </a:r>
          </a:p>
        </p:txBody>
      </p:sp>
      <p:sp>
        <p:nvSpPr>
          <p:cNvPr id="55" name="Rectangular Callout 54"/>
          <p:cNvSpPr/>
          <p:nvPr/>
        </p:nvSpPr>
        <p:spPr>
          <a:xfrm>
            <a:off x="7729385" y="2865617"/>
            <a:ext cx="1088053" cy="655534"/>
          </a:xfrm>
          <a:prstGeom prst="wedgeRectCallout">
            <a:avLst>
              <a:gd name="adj1" fmla="val 21187"/>
              <a:gd name="adj2" fmla="val 62500"/>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a:ln>
                  <a:noFill/>
                </a:ln>
                <a:solidFill>
                  <a:srgbClr val="FFFFFF">
                    <a:lumMod val="50000"/>
                  </a:srgbClr>
                </a:solidFill>
                <a:effectLst/>
                <a:uLnTx/>
                <a:uFillTx/>
                <a:latin typeface="+mj-lt"/>
                <a:ea typeface="+mn-ea"/>
                <a:cs typeface="+mn-cs"/>
              </a:rPr>
              <a:t> 2.0</a:t>
            </a:r>
          </a:p>
        </p:txBody>
      </p:sp>
      <p:sp>
        <p:nvSpPr>
          <p:cNvPr id="56" name="TextBox 55"/>
          <p:cNvSpPr txBox="1"/>
          <p:nvPr/>
        </p:nvSpPr>
        <p:spPr>
          <a:xfrm>
            <a:off x="676308" y="5831618"/>
            <a:ext cx="10839385" cy="572464"/>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800" b="0" i="1" u="none" strike="noStrike" kern="0" cap="none" spc="0" normalizeH="0" baseline="0" noProof="0" dirty="0">
                <a:ln>
                  <a:noFill/>
                </a:ln>
                <a:solidFill>
                  <a:srgbClr val="FFFFFF">
                    <a:alpha val="99000"/>
                  </a:srgbClr>
                </a:solidFill>
                <a:effectLst/>
                <a:uLnTx/>
                <a:uFillTx/>
                <a:latin typeface="+mj-lt"/>
              </a:rPr>
              <a:t>Standard, http-based protocols for maximum platform reach</a:t>
            </a:r>
          </a:p>
        </p:txBody>
      </p:sp>
    </p:spTree>
    <p:extLst>
      <p:ext uri="{BB962C8B-B14F-4D97-AF65-F5344CB8AC3E}">
        <p14:creationId xmlns:p14="http://schemas.microsoft.com/office/powerpoint/2010/main" val="131913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pic>
        <p:nvPicPr>
          <p:cNvPr id="15" name="Picture 5" descr="C:\Users\v-junyo\Dropbox\ZumTeam\Team_Resources\Design inspirations\Metro_Style_Icons\app_6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6994721" y="4251032"/>
            <a:ext cx="1133475" cy="113377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685305" y="4444558"/>
            <a:ext cx="1445909" cy="738664"/>
          </a:xfrm>
          <a:prstGeom prst="rect">
            <a:avLst/>
          </a:prstGeom>
          <a:noFill/>
        </p:spPr>
        <p:txBody>
          <a:bodyPr wrap="none" lIns="0" tIns="0" rIns="0" bIns="0" rtlCol="0">
            <a:spAutoFit/>
          </a:bodyPr>
          <a:lstStyle/>
          <a:p>
            <a:pPr>
              <a:lnSpc>
                <a:spcPct val="90000"/>
              </a:lnSpc>
              <a:spcBef>
                <a:spcPct val="20000"/>
              </a:spcBef>
              <a:buSzPct val="80000"/>
            </a:pPr>
            <a:r>
              <a:rPr lang="en-US" sz="2400" dirty="0">
                <a:solidFill>
                  <a:schemeClr val="bg1"/>
                </a:solidFill>
                <a:latin typeface="+mj-lt"/>
              </a:rPr>
              <a:t>Web </a:t>
            </a:r>
          </a:p>
          <a:p>
            <a:pPr>
              <a:lnSpc>
                <a:spcPct val="90000"/>
              </a:lnSpc>
              <a:spcBef>
                <a:spcPct val="20000"/>
              </a:spcBef>
              <a:buSzPct val="80000"/>
            </a:pPr>
            <a:r>
              <a:rPr lang="en-US" sz="2400" dirty="0">
                <a:solidFill>
                  <a:schemeClr val="bg1"/>
                </a:solidFill>
                <a:latin typeface="+mj-lt"/>
              </a:rPr>
              <a:t>Application</a:t>
            </a: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grpSp>
        <p:nvGrpSpPr>
          <p:cNvPr id="4" name="Group 3"/>
          <p:cNvGrpSpPr/>
          <p:nvPr/>
        </p:nvGrpSpPr>
        <p:grpSpPr>
          <a:xfrm>
            <a:off x="1387912" y="1371600"/>
            <a:ext cx="3507155" cy="1420653"/>
            <a:chOff x="1387912" y="1041373"/>
            <a:chExt cx="3507155" cy="1420653"/>
          </a:xfrm>
        </p:grpSpPr>
        <p:sp>
          <p:nvSpPr>
            <p:cNvPr id="2" name="Rectangle 1"/>
            <p:cNvSpPr/>
            <p:nvPr/>
          </p:nvSpPr>
          <p:spPr bwMode="auto">
            <a:xfrm>
              <a:off x="1387912" y="1041373"/>
              <a:ext cx="3507155" cy="142065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grpSp>
          <p:nvGrpSpPr>
            <p:cNvPr id="11" name="Group 10"/>
            <p:cNvGrpSpPr/>
            <p:nvPr/>
          </p:nvGrpSpPr>
          <p:grpSpPr>
            <a:xfrm>
              <a:off x="1833085" y="1186987"/>
              <a:ext cx="1386033" cy="983090"/>
              <a:chOff x="2960715" y="1783640"/>
              <a:chExt cx="1236855" cy="882116"/>
            </a:xfrm>
          </p:grpSpPr>
          <p:sp>
            <p:nvSpPr>
              <p:cNvPr id="12" name="Round Same Side Corner Rectangle 11"/>
              <p:cNvSpPr/>
              <p:nvPr/>
            </p:nvSpPr>
            <p:spPr>
              <a:xfrm>
                <a:off x="3055253" y="1783640"/>
                <a:ext cx="1047777" cy="671650"/>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sp>
            <p:nvSpPr>
              <p:cNvPr id="13" name="Trapezoid 12"/>
              <p:cNvSpPr/>
              <p:nvPr/>
            </p:nvSpPr>
            <p:spPr>
              <a:xfrm>
                <a:off x="2960715" y="2458643"/>
                <a:ext cx="1236855" cy="15618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sp>
            <p:nvSpPr>
              <p:cNvPr id="14" name="Rectangle 13"/>
              <p:cNvSpPr/>
              <p:nvPr/>
            </p:nvSpPr>
            <p:spPr>
              <a:xfrm>
                <a:off x="2961264" y="2614828"/>
                <a:ext cx="1235754" cy="50928"/>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grpSp>
        <p:sp>
          <p:nvSpPr>
            <p:cNvPr id="17" name="TextBox 16"/>
            <p:cNvSpPr txBox="1"/>
            <p:nvPr/>
          </p:nvSpPr>
          <p:spPr>
            <a:xfrm>
              <a:off x="3569467" y="1585499"/>
              <a:ext cx="1019766" cy="332399"/>
            </a:xfrm>
            <a:prstGeom prst="rect">
              <a:avLst/>
            </a:prstGeom>
            <a:noFill/>
          </p:spPr>
          <p:txBody>
            <a:bodyPr wrap="none" lIns="0" tIns="0" rIns="0" bIns="0" rtlCol="0">
              <a:spAutoFit/>
            </a:bodyPr>
            <a:lstStyle/>
            <a:p>
              <a:pPr>
                <a:lnSpc>
                  <a:spcPct val="90000"/>
                </a:lnSpc>
                <a:spcBef>
                  <a:spcPct val="20000"/>
                </a:spcBef>
                <a:buSzPct val="80000"/>
              </a:pPr>
              <a:r>
                <a:rPr lang="en-US" sz="2400" dirty="0">
                  <a:solidFill>
                    <a:schemeClr val="bg1"/>
                  </a:solidFill>
                  <a:latin typeface="+mj-lt"/>
                </a:rPr>
                <a:t>Browser</a:t>
              </a:r>
            </a:p>
          </p:txBody>
        </p:sp>
      </p:grpSp>
      <p:sp>
        <p:nvSpPr>
          <p:cNvPr id="5" name="TextBox 4"/>
          <p:cNvSpPr txBox="1"/>
          <p:nvPr/>
        </p:nvSpPr>
        <p:spPr>
          <a:xfrm>
            <a:off x="4013396" y="3359025"/>
            <a:ext cx="1878719" cy="149579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solidFill>
                <a:latin typeface="+mj-lt"/>
              </a:rPr>
              <a:t>WS-Fed</a:t>
            </a:r>
          </a:p>
          <a:p>
            <a:pPr>
              <a:lnSpc>
                <a:spcPct val="90000"/>
              </a:lnSpc>
              <a:spcBef>
                <a:spcPct val="20000"/>
              </a:spcBef>
              <a:buSzPct val="80000"/>
            </a:pPr>
            <a:r>
              <a:rPr lang="en-US" sz="2000" dirty="0">
                <a:solidFill>
                  <a:schemeClr val="bg1"/>
                </a:solidFill>
                <a:latin typeface="+mj-lt"/>
              </a:rPr>
              <a:t> SAML 2.0</a:t>
            </a:r>
          </a:p>
          <a:p>
            <a:pPr>
              <a:lnSpc>
                <a:spcPct val="90000"/>
              </a:lnSpc>
              <a:spcBef>
                <a:spcPct val="20000"/>
              </a:spcBef>
              <a:buSzPct val="80000"/>
            </a:pPr>
            <a:r>
              <a:rPr lang="en-US" sz="2000" dirty="0">
                <a:solidFill>
                  <a:schemeClr val="bg1"/>
                </a:solidFill>
                <a:latin typeface="+mj-lt"/>
              </a:rPr>
              <a:t> OpenID Connect</a:t>
            </a: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0"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rgbClr val="FFFFFF"/>
                </a:solidFill>
                <a:effectLst/>
                <a:uLnTx/>
                <a:uFillTx/>
                <a:latin typeface="+mj-lt"/>
                <a:ea typeface="+mn-ea"/>
                <a:cs typeface="Arial" charset="0"/>
              </a:rPr>
              <a:t>Modern Authentication Protocols</a:t>
            </a:r>
          </a:p>
        </p:txBody>
      </p:sp>
    </p:spTree>
    <p:extLst>
      <p:ext uri="{BB962C8B-B14F-4D97-AF65-F5344CB8AC3E}">
        <p14:creationId xmlns:p14="http://schemas.microsoft.com/office/powerpoint/2010/main" val="37217871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6678444" y="1371600"/>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3" name="Right Arrow 12"/>
          <p:cNvSpPr/>
          <p:nvPr/>
        </p:nvSpPr>
        <p:spPr bwMode="auto">
          <a:xfrm rot="16200000">
            <a:off x="7903087" y="2857215"/>
            <a:ext cx="1645550"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 name="TextBox 10"/>
          <p:cNvSpPr txBox="1"/>
          <p:nvPr/>
        </p:nvSpPr>
        <p:spPr>
          <a:xfrm>
            <a:off x="8860810" y="1708884"/>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a:solidFill>
                  <a:schemeClr val="bg1"/>
                </a:solidFill>
                <a:latin typeface="+mj-lt"/>
              </a:rPr>
              <a:t>Web </a:t>
            </a:r>
          </a:p>
          <a:p>
            <a:pPr>
              <a:lnSpc>
                <a:spcPct val="90000"/>
              </a:lnSpc>
              <a:spcBef>
                <a:spcPct val="20000"/>
              </a:spcBef>
              <a:buSzPct val="80000"/>
            </a:pPr>
            <a:r>
              <a:rPr lang="en-US" sz="2400" dirty="0">
                <a:solidFill>
                  <a:schemeClr val="bg1"/>
                </a:solidFill>
                <a:latin typeface="+mj-lt"/>
              </a:rPr>
              <a:t>API</a:t>
            </a:r>
          </a:p>
        </p:txBody>
      </p:sp>
      <p:pic>
        <p:nvPicPr>
          <p:cNvPr id="12" name="Picture 11"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1475551"/>
            <a:ext cx="1477342" cy="1205329"/>
          </a:xfrm>
          <a:prstGeom prst="rect">
            <a:avLst/>
          </a:prstGeom>
          <a:noFill/>
          <a:ln>
            <a:noFill/>
          </a:ln>
        </p:spPr>
      </p:pic>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8" name="TextBox 17"/>
          <p:cNvSpPr txBox="1"/>
          <p:nvPr/>
        </p:nvSpPr>
        <p:spPr>
          <a:xfrm>
            <a:off x="8860810" y="4428030"/>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a:solidFill>
                  <a:schemeClr val="bg1"/>
                </a:solidFill>
                <a:latin typeface="+mj-lt"/>
              </a:rPr>
              <a:t>Web </a:t>
            </a:r>
          </a:p>
          <a:p>
            <a:pPr>
              <a:lnSpc>
                <a:spcPct val="90000"/>
              </a:lnSpc>
              <a:spcBef>
                <a:spcPct val="20000"/>
              </a:spcBef>
              <a:buSzPct val="80000"/>
            </a:pPr>
            <a:r>
              <a:rPr lang="en-US" sz="2400" dirty="0">
                <a:solidFill>
                  <a:schemeClr val="bg1"/>
                </a:solidFill>
                <a:latin typeface="+mj-lt"/>
              </a:rPr>
              <a:t>API</a:t>
            </a: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2" name="Rectangle 1"/>
          <p:cNvSpPr/>
          <p:nvPr/>
        </p:nvSpPr>
        <p:spPr bwMode="auto">
          <a:xfrm>
            <a:off x="1387912" y="1371600"/>
            <a:ext cx="3507155" cy="142065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7" name="TextBox 16"/>
          <p:cNvSpPr txBox="1"/>
          <p:nvPr/>
        </p:nvSpPr>
        <p:spPr>
          <a:xfrm>
            <a:off x="2763165" y="1915726"/>
            <a:ext cx="1444306" cy="332399"/>
          </a:xfrm>
          <a:prstGeom prst="rect">
            <a:avLst/>
          </a:prstGeom>
          <a:noFill/>
        </p:spPr>
        <p:txBody>
          <a:bodyPr wrap="none" lIns="0" tIns="0" rIns="0" bIns="0" rtlCol="0">
            <a:spAutoFit/>
          </a:bodyPr>
          <a:lstStyle/>
          <a:p>
            <a:pPr>
              <a:lnSpc>
                <a:spcPct val="90000"/>
              </a:lnSpc>
              <a:spcBef>
                <a:spcPct val="20000"/>
              </a:spcBef>
              <a:buSzPct val="80000"/>
            </a:pPr>
            <a:r>
              <a:rPr lang="en-US" sz="2400" dirty="0">
                <a:solidFill>
                  <a:schemeClr val="bg1"/>
                </a:solidFill>
                <a:latin typeface="+mj-lt"/>
              </a:rPr>
              <a:t>Native App</a:t>
            </a:r>
          </a:p>
        </p:txBody>
      </p:sp>
      <p:sp>
        <p:nvSpPr>
          <p:cNvPr id="5" name="TextBox 4"/>
          <p:cNvSpPr txBox="1"/>
          <p:nvPr/>
        </p:nvSpPr>
        <p:spPr>
          <a:xfrm>
            <a:off x="3823040" y="3638214"/>
            <a:ext cx="1808187" cy="1157240"/>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solidFill>
                <a:latin typeface="+mj-lt"/>
              </a:rPr>
              <a:t>OAuth 2.0</a:t>
            </a:r>
          </a:p>
          <a:p>
            <a:pPr>
              <a:lnSpc>
                <a:spcPct val="90000"/>
              </a:lnSpc>
              <a:spcBef>
                <a:spcPct val="20000"/>
              </a:spcBef>
              <a:buSzPct val="80000"/>
            </a:pPr>
            <a:r>
              <a:rPr lang="en-US" sz="2000" dirty="0">
                <a:solidFill>
                  <a:schemeClr val="bg1"/>
                </a:solidFill>
                <a:latin typeface="+mj-lt"/>
              </a:rPr>
              <a:t>OpenID Connect</a:t>
            </a: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23" name="Picture 22"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4194697"/>
            <a:ext cx="1477342" cy="1205329"/>
          </a:xfrm>
          <a:prstGeom prst="rect">
            <a:avLst/>
          </a:prstGeom>
          <a:noFill/>
          <a:ln>
            <a:noFill/>
          </a:ln>
        </p:spPr>
      </p:pic>
      <p:pic>
        <p:nvPicPr>
          <p:cNvPr id="26" name="Picture 2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770038" y="1585970"/>
            <a:ext cx="554848" cy="1066282"/>
          </a:xfrm>
          <a:prstGeom prst="rect">
            <a:avLst/>
          </a:prstGeom>
        </p:spPr>
      </p:pic>
      <p:sp>
        <p:nvSpPr>
          <p:cNvPr id="14" name="TextBox 13"/>
          <p:cNvSpPr txBox="1"/>
          <p:nvPr/>
        </p:nvSpPr>
        <p:spPr>
          <a:xfrm>
            <a:off x="9194247" y="3270790"/>
            <a:ext cx="1256754" cy="1157240"/>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solidFill>
                <a:latin typeface="+mj-lt"/>
              </a:rPr>
              <a:t>OAuth 2.0</a:t>
            </a:r>
          </a:p>
          <a:p>
            <a:pPr>
              <a:lnSpc>
                <a:spcPct val="90000"/>
              </a:lnSpc>
              <a:spcBef>
                <a:spcPct val="20000"/>
              </a:spcBef>
              <a:buSzPct val="80000"/>
            </a:pPr>
            <a:r>
              <a:rPr lang="en-US" sz="2000" dirty="0" err="1">
                <a:solidFill>
                  <a:schemeClr val="bg1"/>
                </a:solidFill>
                <a:latin typeface="+mj-lt"/>
              </a:rPr>
              <a:t>OnBehalfOf</a:t>
            </a:r>
            <a:endParaRPr lang="en-US" sz="2000" dirty="0">
              <a:solidFill>
                <a:schemeClr val="bg1"/>
              </a:solidFill>
              <a:latin typeface="+mj-lt"/>
            </a:endParaRP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15"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rgbClr val="FFFFFF"/>
                </a:solidFill>
                <a:effectLst/>
                <a:uLnTx/>
                <a:uFillTx/>
                <a:latin typeface="+mj-lt"/>
                <a:ea typeface="+mn-ea"/>
                <a:cs typeface="Arial" charset="0"/>
              </a:rPr>
              <a:t>Modern Authentication Protocols</a:t>
            </a:r>
          </a:p>
        </p:txBody>
      </p:sp>
    </p:spTree>
    <p:extLst>
      <p:ext uri="{BB962C8B-B14F-4D97-AF65-F5344CB8AC3E}">
        <p14:creationId xmlns:p14="http://schemas.microsoft.com/office/powerpoint/2010/main" val="5879933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1387912" y="1379020"/>
            <a:ext cx="3501588"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1" name="TextBox 10"/>
          <p:cNvSpPr txBox="1"/>
          <p:nvPr/>
        </p:nvSpPr>
        <p:spPr>
          <a:xfrm>
            <a:off x="3748078" y="1716304"/>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a:solidFill>
                  <a:schemeClr val="bg1"/>
                </a:solidFill>
                <a:latin typeface="+mj-lt"/>
              </a:rPr>
              <a:t>Web </a:t>
            </a:r>
          </a:p>
          <a:p>
            <a:pPr>
              <a:lnSpc>
                <a:spcPct val="90000"/>
              </a:lnSpc>
              <a:spcBef>
                <a:spcPct val="20000"/>
              </a:spcBef>
              <a:buSzPct val="80000"/>
            </a:pPr>
            <a:r>
              <a:rPr lang="en-US" sz="2400" dirty="0">
                <a:solidFill>
                  <a:schemeClr val="bg1"/>
                </a:solidFill>
                <a:latin typeface="+mj-lt"/>
              </a:rPr>
              <a:t>APP</a:t>
            </a:r>
          </a:p>
        </p:txBody>
      </p:sp>
      <p:pic>
        <p:nvPicPr>
          <p:cNvPr id="12" name="Picture 11"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1731571" y="1482971"/>
            <a:ext cx="1477342" cy="1205329"/>
          </a:xfrm>
          <a:prstGeom prst="rect">
            <a:avLst/>
          </a:prstGeom>
          <a:noFill/>
          <a:ln>
            <a:noFill/>
          </a:ln>
        </p:spPr>
      </p:pic>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8" name="TextBox 17"/>
          <p:cNvSpPr txBox="1"/>
          <p:nvPr/>
        </p:nvSpPr>
        <p:spPr>
          <a:xfrm>
            <a:off x="9038610" y="4428030"/>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a:solidFill>
                  <a:schemeClr val="bg1"/>
                </a:solidFill>
                <a:latin typeface="+mj-lt"/>
              </a:rPr>
              <a:t>Web </a:t>
            </a:r>
          </a:p>
          <a:p>
            <a:pPr>
              <a:lnSpc>
                <a:spcPct val="90000"/>
              </a:lnSpc>
              <a:spcBef>
                <a:spcPct val="20000"/>
              </a:spcBef>
              <a:buSzPct val="80000"/>
            </a:pPr>
            <a:r>
              <a:rPr lang="en-US" sz="2400" dirty="0">
                <a:solidFill>
                  <a:schemeClr val="bg1"/>
                </a:solidFill>
                <a:latin typeface="+mj-lt"/>
              </a:rPr>
              <a:t>API</a:t>
            </a: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5" name="TextBox 4"/>
          <p:cNvSpPr txBox="1"/>
          <p:nvPr/>
        </p:nvSpPr>
        <p:spPr>
          <a:xfrm>
            <a:off x="3823040" y="3638214"/>
            <a:ext cx="1814279" cy="1157240"/>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solidFill>
                <a:latin typeface="+mj-lt"/>
              </a:rPr>
              <a:t>OAuth 2.0</a:t>
            </a:r>
          </a:p>
          <a:p>
            <a:pPr>
              <a:lnSpc>
                <a:spcPct val="90000"/>
              </a:lnSpc>
              <a:spcBef>
                <a:spcPct val="20000"/>
              </a:spcBef>
              <a:buSzPct val="80000"/>
            </a:pPr>
            <a:r>
              <a:rPr lang="en-US" sz="2000" dirty="0" err="1">
                <a:solidFill>
                  <a:schemeClr val="bg1"/>
                </a:solidFill>
                <a:latin typeface="+mj-lt"/>
              </a:rPr>
              <a:t>client_credentials</a:t>
            </a:r>
            <a:endParaRPr lang="en-US" sz="2000" dirty="0">
              <a:solidFill>
                <a:schemeClr val="bg1"/>
              </a:solidFill>
              <a:latin typeface="+mj-lt"/>
            </a:endParaRP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23" name="Picture 22"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4194697"/>
            <a:ext cx="1477342" cy="1205329"/>
          </a:xfrm>
          <a:prstGeom prst="rect">
            <a:avLst/>
          </a:prstGeom>
          <a:noFill/>
          <a:ln>
            <a:noFill/>
          </a:ln>
        </p:spPr>
      </p:pic>
      <p:sp>
        <p:nvSpPr>
          <p:cNvPr id="13"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rgbClr val="FFFFFF"/>
                </a:solidFill>
                <a:effectLst/>
                <a:uLnTx/>
                <a:uFillTx/>
                <a:latin typeface="+mj-lt"/>
                <a:ea typeface="+mn-ea"/>
                <a:cs typeface="Arial" charset="0"/>
              </a:rPr>
              <a:t>Modern Authentication Protocols</a:t>
            </a:r>
          </a:p>
        </p:txBody>
      </p:sp>
    </p:spTree>
    <p:extLst>
      <p:ext uri="{BB962C8B-B14F-4D97-AF65-F5344CB8AC3E}">
        <p14:creationId xmlns:p14="http://schemas.microsoft.com/office/powerpoint/2010/main" val="577932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70401" y="4346130"/>
            <a:ext cx="3174568" cy="1856193"/>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14" name="Rectangle 13"/>
          <p:cNvSpPr/>
          <p:nvPr/>
        </p:nvSpPr>
        <p:spPr bwMode="auto">
          <a:xfrm>
            <a:off x="670401" y="2420041"/>
            <a:ext cx="3175000" cy="1827382"/>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Claims about the user</a:t>
            </a:r>
          </a:p>
        </p:txBody>
      </p:sp>
      <p:sp>
        <p:nvSpPr>
          <p:cNvPr id="6" name="Freeform 7"/>
          <p:cNvSpPr>
            <a:spLocks noChangeAspect="1" noEditPoints="1"/>
          </p:cNvSpPr>
          <p:nvPr/>
        </p:nvSpPr>
        <p:spPr bwMode="auto">
          <a:xfrm>
            <a:off x="1479525" y="4620976"/>
            <a:ext cx="1556753" cy="983845"/>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w="25400" cap="flat" cmpd="sng" algn="ctr">
            <a:noFill/>
            <a:prstDash val="solid"/>
            <a:headEnd type="none" w="med" len="med"/>
            <a:tailEnd type="none" w="med" len="med"/>
          </a:ln>
          <a:effectLst/>
        </p:spPr>
        <p:txBody>
          <a:bodyPr vert="horz" wrap="square" lIns="121893" tIns="60947" rIns="121893" bIns="60947" numCol="1" rtlCol="0" anchor="ctr" anchorCtr="0" compatLnSpc="1">
            <a:prstTxWarp prst="textNoShape">
              <a:avLst/>
            </a:prstTxWarp>
          </a:bodyPr>
          <a:lstStyle/>
          <a:p>
            <a:pPr marL="0" marR="0" lvl="0" indent="0" defTabSz="1097079" eaLnBrk="1" fontAlgn="auto" latinLnBrk="0" hangingPunct="1">
              <a:lnSpc>
                <a:spcPct val="100000"/>
              </a:lnSpc>
              <a:spcBef>
                <a:spcPts val="0"/>
              </a:spcBef>
              <a:spcAft>
                <a:spcPts val="0"/>
              </a:spcAft>
              <a:buClrTx/>
              <a:buSzTx/>
              <a:buFontTx/>
              <a:buNone/>
              <a:tabLst/>
              <a:defRPr/>
            </a:pPr>
            <a:endParaRPr kumimoji="0" lang="en-US" sz="2900" b="0" i="0" u="none" strike="noStrike" kern="0" cap="none" spc="-180" normalizeH="0" baseline="0" noProof="0" dirty="0">
              <a:ln>
                <a:noFill/>
              </a:ln>
              <a:solidFill>
                <a:srgbClr val="4D4D4D">
                  <a:lumMod val="50000"/>
                </a:srgbClr>
              </a:solidFill>
              <a:effectLst/>
              <a:uLnTx/>
              <a:uFillTx/>
              <a:latin typeface="+mj-lt"/>
              <a:ea typeface="+mn-ea"/>
              <a:cs typeface="+mn-cs"/>
            </a:endParaRPr>
          </a:p>
        </p:txBody>
      </p:sp>
      <p:sp>
        <p:nvSpPr>
          <p:cNvPr id="15" name="Rectangle 14"/>
          <p:cNvSpPr/>
          <p:nvPr/>
        </p:nvSpPr>
        <p:spPr bwMode="auto">
          <a:xfrm>
            <a:off x="3982358" y="2420211"/>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20" name="Rectangle 19"/>
          <p:cNvSpPr/>
          <p:nvPr/>
        </p:nvSpPr>
        <p:spPr bwMode="auto">
          <a:xfrm>
            <a:off x="3982358" y="4987883"/>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21" name="Rectangle 20"/>
          <p:cNvSpPr/>
          <p:nvPr/>
        </p:nvSpPr>
        <p:spPr bwMode="auto">
          <a:xfrm>
            <a:off x="3982358" y="5643524"/>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pic>
        <p:nvPicPr>
          <p:cNvPr id="3" name="Picture 2"/>
          <p:cNvPicPr>
            <a:picLocks noChangeAspect="1"/>
          </p:cNvPicPr>
          <p:nvPr/>
        </p:nvPicPr>
        <p:blipFill>
          <a:blip r:embed="rId2"/>
          <a:stretch>
            <a:fillRect/>
          </a:stretch>
        </p:blipFill>
        <p:spPr>
          <a:xfrm>
            <a:off x="1831072" y="2578154"/>
            <a:ext cx="853659" cy="1158537"/>
          </a:xfrm>
          <a:prstGeom prst="rect">
            <a:avLst/>
          </a:prstGeom>
        </p:spPr>
      </p:pic>
      <p:sp>
        <p:nvSpPr>
          <p:cNvPr id="4" name="TextBox 3"/>
          <p:cNvSpPr txBox="1"/>
          <p:nvPr/>
        </p:nvSpPr>
        <p:spPr>
          <a:xfrm>
            <a:off x="4198258" y="2575372"/>
            <a:ext cx="2717800" cy="818686"/>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bg1"/>
                </a:solidFill>
                <a:latin typeface="+mj-lt"/>
              </a:rPr>
              <a:t>Object ID</a:t>
            </a: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2" name="TextBox 21"/>
          <p:cNvSpPr txBox="1"/>
          <p:nvPr/>
        </p:nvSpPr>
        <p:spPr>
          <a:xfrm>
            <a:off x="5873205" y="2522708"/>
            <a:ext cx="5029065" cy="307777"/>
          </a:xfrm>
          <a:prstGeom prst="rect">
            <a:avLst/>
          </a:prstGeom>
          <a:noFill/>
        </p:spPr>
        <p:txBody>
          <a:bodyPr wrap="square" lIns="0" tIns="0" rIns="0" bIns="0" rtlCol="0">
            <a:spAutoFit/>
          </a:bodyPr>
          <a:lstStyle/>
          <a:p>
            <a:pPr algn="ctr"/>
            <a:r>
              <a:rPr lang="en-US" sz="2000" dirty="0">
                <a:solidFill>
                  <a:schemeClr val="bg1"/>
                </a:solidFill>
                <a:latin typeface="+mj-lt"/>
              </a:rPr>
              <a:t>b3809430-6c28-4e43-870d-fa7d38636dcd</a:t>
            </a:r>
          </a:p>
        </p:txBody>
      </p:sp>
      <p:sp>
        <p:nvSpPr>
          <p:cNvPr id="23" name="Rectangle 22"/>
          <p:cNvSpPr/>
          <p:nvPr/>
        </p:nvSpPr>
        <p:spPr bwMode="auto">
          <a:xfrm>
            <a:off x="3977326" y="1769809"/>
            <a:ext cx="1789113" cy="55880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latin typeface="+mj-lt"/>
              </a:rPr>
              <a:t>Claim Type</a:t>
            </a:r>
          </a:p>
        </p:txBody>
      </p:sp>
      <p:sp>
        <p:nvSpPr>
          <p:cNvPr id="24" name="Rectangle 23"/>
          <p:cNvSpPr/>
          <p:nvPr/>
        </p:nvSpPr>
        <p:spPr bwMode="auto">
          <a:xfrm>
            <a:off x="5766439" y="1769809"/>
            <a:ext cx="5150119" cy="55778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3291840" bIns="45718" numCol="1" rtlCol="0" anchor="ctr" anchorCtr="0" compatLnSpc="1">
            <a:prstTxWarp prst="textNoShape">
              <a:avLst/>
            </a:prstTxWarp>
          </a:bodyPr>
          <a:lstStyle/>
          <a:p>
            <a:pPr defTabSz="914099" fontAlgn="base">
              <a:spcBef>
                <a:spcPct val="0"/>
              </a:spcBef>
              <a:spcAft>
                <a:spcPct val="0"/>
              </a:spcAft>
            </a:pPr>
            <a:r>
              <a:rPr lang="en-US" sz="2200" dirty="0">
                <a:gradFill>
                  <a:gsLst>
                    <a:gs pos="0">
                      <a:srgbClr val="FFFFFF"/>
                    </a:gs>
                    <a:gs pos="100000">
                      <a:srgbClr val="FFFFFF"/>
                    </a:gs>
                  </a:gsLst>
                  <a:lin ang="5400000" scaled="0"/>
                </a:gradFill>
                <a:latin typeface="+mj-lt"/>
              </a:rPr>
              <a:t>Claim Value</a:t>
            </a:r>
          </a:p>
        </p:txBody>
      </p:sp>
      <p:sp>
        <p:nvSpPr>
          <p:cNvPr id="25" name="Rectangle 24"/>
          <p:cNvSpPr/>
          <p:nvPr/>
        </p:nvSpPr>
        <p:spPr bwMode="auto">
          <a:xfrm>
            <a:off x="670401" y="1769809"/>
            <a:ext cx="3175000" cy="55880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latin typeface="+mj-lt"/>
              </a:rPr>
              <a:t>Usage</a:t>
            </a:r>
          </a:p>
        </p:txBody>
      </p:sp>
      <p:grpSp>
        <p:nvGrpSpPr>
          <p:cNvPr id="7" name="Group 6"/>
          <p:cNvGrpSpPr/>
          <p:nvPr/>
        </p:nvGrpSpPr>
        <p:grpSpPr>
          <a:xfrm>
            <a:off x="3982358" y="3054736"/>
            <a:ext cx="6934200" cy="760960"/>
            <a:chOff x="4025900" y="2560571"/>
            <a:chExt cx="6934200" cy="760960"/>
          </a:xfrm>
        </p:grpSpPr>
        <p:sp>
          <p:nvSpPr>
            <p:cNvPr id="16" name="Rectangle 15"/>
            <p:cNvSpPr/>
            <p:nvPr/>
          </p:nvSpPr>
          <p:spPr bwMode="auto">
            <a:xfrm>
              <a:off x="4025900" y="2560571"/>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27" name="TextBox 26"/>
            <p:cNvSpPr txBox="1"/>
            <p:nvPr/>
          </p:nvSpPr>
          <p:spPr>
            <a:xfrm>
              <a:off x="4241800" y="2700706"/>
              <a:ext cx="2717800"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bg1"/>
                  </a:solidFill>
                  <a:latin typeface="+mj-lt"/>
                </a:rPr>
                <a:t>Tenant ID</a:t>
              </a: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8" name="TextBox 27"/>
            <p:cNvSpPr txBox="1"/>
            <p:nvPr/>
          </p:nvSpPr>
          <p:spPr>
            <a:xfrm>
              <a:off x="5831019" y="2705978"/>
              <a:ext cx="5029065" cy="615553"/>
            </a:xfrm>
            <a:prstGeom prst="rect">
              <a:avLst/>
            </a:prstGeom>
            <a:noFill/>
          </p:spPr>
          <p:txBody>
            <a:bodyPr wrap="square" lIns="0" tIns="0" rIns="0" bIns="0" rtlCol="0">
              <a:spAutoFit/>
            </a:bodyPr>
            <a:lstStyle/>
            <a:p>
              <a:pPr algn="ctr"/>
              <a:r>
                <a:rPr lang="en-US" sz="2000" dirty="0">
                  <a:solidFill>
                    <a:schemeClr val="bg1"/>
                  </a:solidFill>
                  <a:latin typeface="+mj-lt"/>
                </a:rPr>
                <a:t>81aabdd2-3682-48fd-9efa-2cb2fcea8557</a:t>
              </a:r>
            </a:p>
            <a:p>
              <a:pPr algn="ctr"/>
              <a:endParaRPr lang="en-US" sz="2000" dirty="0">
                <a:solidFill>
                  <a:schemeClr val="bg1"/>
                </a:solidFill>
                <a:latin typeface="+mj-lt"/>
              </a:endParaRPr>
            </a:p>
          </p:txBody>
        </p:sp>
      </p:grpSp>
      <p:sp>
        <p:nvSpPr>
          <p:cNvPr id="5" name="TextBox 4"/>
          <p:cNvSpPr txBox="1"/>
          <p:nvPr/>
        </p:nvSpPr>
        <p:spPr>
          <a:xfrm>
            <a:off x="1284764" y="3848099"/>
            <a:ext cx="1946275" cy="332399"/>
          </a:xfrm>
          <a:prstGeom prst="rect">
            <a:avLst/>
          </a:prstGeom>
          <a:noFill/>
        </p:spPr>
        <p:txBody>
          <a:bodyPr wrap="square" lIns="0" tIns="0" rIns="0" bIns="0" rtlCol="0">
            <a:spAutoFit/>
          </a:bodyPr>
          <a:lstStyle/>
          <a:p>
            <a:pPr algn="ctr">
              <a:lnSpc>
                <a:spcPct val="90000"/>
              </a:lnSpc>
              <a:spcBef>
                <a:spcPct val="20000"/>
              </a:spcBef>
              <a:buSzPct val="80000"/>
            </a:pPr>
            <a:r>
              <a:rPr lang="en-US" sz="2400" dirty="0">
                <a:solidFill>
                  <a:schemeClr val="bg1"/>
                </a:solidFill>
                <a:latin typeface="+mj-lt"/>
              </a:rPr>
              <a:t>Security</a:t>
            </a:r>
          </a:p>
        </p:txBody>
      </p:sp>
      <p:sp>
        <p:nvSpPr>
          <p:cNvPr id="29" name="TextBox 28"/>
          <p:cNvSpPr txBox="1"/>
          <p:nvPr/>
        </p:nvSpPr>
        <p:spPr>
          <a:xfrm>
            <a:off x="1284764" y="5759296"/>
            <a:ext cx="1946275" cy="332399"/>
          </a:xfrm>
          <a:prstGeom prst="rect">
            <a:avLst/>
          </a:prstGeom>
          <a:noFill/>
        </p:spPr>
        <p:txBody>
          <a:bodyPr wrap="square" lIns="0" tIns="0" rIns="0" bIns="0" rtlCol="0">
            <a:spAutoFit/>
          </a:bodyPr>
          <a:lstStyle/>
          <a:p>
            <a:pPr algn="ctr">
              <a:lnSpc>
                <a:spcPct val="90000"/>
              </a:lnSpc>
              <a:spcBef>
                <a:spcPct val="20000"/>
              </a:spcBef>
              <a:buSzPct val="80000"/>
            </a:pPr>
            <a:r>
              <a:rPr lang="en-US" sz="2400" dirty="0">
                <a:solidFill>
                  <a:schemeClr val="bg1"/>
                </a:solidFill>
                <a:latin typeface="+mj-lt"/>
              </a:rPr>
              <a:t>Display</a:t>
            </a:r>
          </a:p>
        </p:txBody>
      </p:sp>
      <p:grpSp>
        <p:nvGrpSpPr>
          <p:cNvPr id="8" name="Group 7"/>
          <p:cNvGrpSpPr/>
          <p:nvPr/>
        </p:nvGrpSpPr>
        <p:grpSpPr>
          <a:xfrm>
            <a:off x="3982358" y="3688623"/>
            <a:ext cx="6934200" cy="558800"/>
            <a:chOff x="4025900" y="3165882"/>
            <a:chExt cx="6934200" cy="558800"/>
          </a:xfrm>
        </p:grpSpPr>
        <p:sp>
          <p:nvSpPr>
            <p:cNvPr id="17" name="Rectangle 16"/>
            <p:cNvSpPr/>
            <p:nvPr/>
          </p:nvSpPr>
          <p:spPr bwMode="auto">
            <a:xfrm>
              <a:off x="4025900" y="3165882"/>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30" name="TextBox 29"/>
            <p:cNvSpPr txBox="1"/>
            <p:nvPr/>
          </p:nvSpPr>
          <p:spPr>
            <a:xfrm>
              <a:off x="4241800" y="3292546"/>
              <a:ext cx="1946275"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bg1"/>
                  </a:solidFill>
                  <a:latin typeface="+mj-lt"/>
                </a:rPr>
                <a:t>Subject</a:t>
              </a:r>
            </a:p>
          </p:txBody>
        </p:sp>
      </p:grpSp>
      <p:grpSp>
        <p:nvGrpSpPr>
          <p:cNvPr id="9" name="Group 8"/>
          <p:cNvGrpSpPr/>
          <p:nvPr/>
        </p:nvGrpSpPr>
        <p:grpSpPr>
          <a:xfrm>
            <a:off x="3982358" y="4337010"/>
            <a:ext cx="6934200" cy="1315016"/>
            <a:chOff x="4025900" y="3919049"/>
            <a:chExt cx="6934200" cy="1315016"/>
          </a:xfrm>
        </p:grpSpPr>
        <p:sp>
          <p:nvSpPr>
            <p:cNvPr id="19" name="Rectangle 18"/>
            <p:cNvSpPr/>
            <p:nvPr/>
          </p:nvSpPr>
          <p:spPr bwMode="auto">
            <a:xfrm>
              <a:off x="4025900" y="3919049"/>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mj-lt"/>
              </a:endParaRPr>
            </a:p>
          </p:txBody>
        </p:sp>
        <p:sp>
          <p:nvSpPr>
            <p:cNvPr id="31" name="TextBox 30"/>
            <p:cNvSpPr txBox="1"/>
            <p:nvPr/>
          </p:nvSpPr>
          <p:spPr>
            <a:xfrm>
              <a:off x="4256087" y="4076825"/>
              <a:ext cx="2717800" cy="115724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bg1"/>
                  </a:solidFill>
                  <a:latin typeface="+mj-lt"/>
                </a:rPr>
                <a:t>Name</a:t>
              </a:r>
            </a:p>
            <a:p>
              <a:pPr>
                <a:lnSpc>
                  <a:spcPct val="90000"/>
                </a:lnSpc>
                <a:spcBef>
                  <a:spcPct val="20000"/>
                </a:spcBef>
                <a:buSzPct val="80000"/>
              </a:pPr>
              <a:endParaRPr lang="en-US" sz="2000" dirty="0">
                <a:solidFill>
                  <a:schemeClr val="bg1"/>
                </a:solidFill>
                <a:latin typeface="+mj-lt"/>
              </a:endParaRP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grpSp>
      <p:sp>
        <p:nvSpPr>
          <p:cNvPr id="32" name="TextBox 31"/>
          <p:cNvSpPr txBox="1"/>
          <p:nvPr/>
        </p:nvSpPr>
        <p:spPr>
          <a:xfrm>
            <a:off x="4212545" y="5124204"/>
            <a:ext cx="2717800" cy="115724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bg1"/>
                </a:solidFill>
                <a:latin typeface="+mj-lt"/>
              </a:rPr>
              <a:t>First Name</a:t>
            </a:r>
          </a:p>
          <a:p>
            <a:pPr>
              <a:lnSpc>
                <a:spcPct val="90000"/>
              </a:lnSpc>
              <a:spcBef>
                <a:spcPct val="20000"/>
              </a:spcBef>
              <a:buSzPct val="80000"/>
            </a:pPr>
            <a:endParaRPr lang="en-US" sz="2000" dirty="0">
              <a:solidFill>
                <a:schemeClr val="bg1"/>
              </a:solidFill>
              <a:latin typeface="+mj-lt"/>
            </a:endParaRP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33" name="TextBox 32"/>
          <p:cNvSpPr txBox="1"/>
          <p:nvPr/>
        </p:nvSpPr>
        <p:spPr>
          <a:xfrm>
            <a:off x="4212545" y="5788347"/>
            <a:ext cx="2717800"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bg1"/>
                </a:solidFill>
                <a:latin typeface="+mj-lt"/>
              </a:rPr>
              <a:t>Last Name</a:t>
            </a: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34" name="TextBox 33"/>
          <p:cNvSpPr txBox="1"/>
          <p:nvPr/>
        </p:nvSpPr>
        <p:spPr>
          <a:xfrm>
            <a:off x="6024882" y="4508651"/>
            <a:ext cx="5029065" cy="615553"/>
          </a:xfrm>
          <a:prstGeom prst="rect">
            <a:avLst/>
          </a:prstGeom>
          <a:noFill/>
        </p:spPr>
        <p:txBody>
          <a:bodyPr wrap="square" lIns="0" tIns="0" rIns="0" bIns="0" rtlCol="0">
            <a:spAutoFit/>
          </a:bodyPr>
          <a:lstStyle/>
          <a:p>
            <a:r>
              <a:rPr lang="en-US" sz="2000" dirty="0">
                <a:solidFill>
                  <a:schemeClr val="bg1"/>
                </a:solidFill>
                <a:latin typeface="+mj-lt"/>
              </a:rPr>
              <a:t>frank@contoso.com</a:t>
            </a:r>
          </a:p>
          <a:p>
            <a:pPr algn="ctr"/>
            <a:endParaRPr lang="en-US" sz="2000" dirty="0">
              <a:solidFill>
                <a:schemeClr val="bg1"/>
              </a:solidFill>
              <a:latin typeface="+mj-lt"/>
            </a:endParaRPr>
          </a:p>
        </p:txBody>
      </p:sp>
      <p:sp>
        <p:nvSpPr>
          <p:cNvPr id="35" name="TextBox 34"/>
          <p:cNvSpPr txBox="1"/>
          <p:nvPr/>
        </p:nvSpPr>
        <p:spPr>
          <a:xfrm>
            <a:off x="6024881" y="5115269"/>
            <a:ext cx="5029065" cy="615553"/>
          </a:xfrm>
          <a:prstGeom prst="rect">
            <a:avLst/>
          </a:prstGeom>
          <a:noFill/>
        </p:spPr>
        <p:txBody>
          <a:bodyPr wrap="square" lIns="0" tIns="0" rIns="0" bIns="0" rtlCol="0">
            <a:spAutoFit/>
          </a:bodyPr>
          <a:lstStyle/>
          <a:p>
            <a:r>
              <a:rPr lang="en-US" sz="2000" dirty="0">
                <a:solidFill>
                  <a:schemeClr val="bg1"/>
                </a:solidFill>
                <a:latin typeface="+mj-lt"/>
              </a:rPr>
              <a:t>Frank</a:t>
            </a:r>
          </a:p>
          <a:p>
            <a:pPr algn="ctr"/>
            <a:endParaRPr lang="en-US" sz="2000" dirty="0">
              <a:solidFill>
                <a:schemeClr val="bg1"/>
              </a:solidFill>
              <a:latin typeface="+mj-lt"/>
            </a:endParaRPr>
          </a:p>
        </p:txBody>
      </p:sp>
      <p:sp>
        <p:nvSpPr>
          <p:cNvPr id="36" name="TextBox 35"/>
          <p:cNvSpPr txBox="1"/>
          <p:nvPr/>
        </p:nvSpPr>
        <p:spPr>
          <a:xfrm>
            <a:off x="6024880" y="5754536"/>
            <a:ext cx="5029065" cy="615553"/>
          </a:xfrm>
          <a:prstGeom prst="rect">
            <a:avLst/>
          </a:prstGeom>
          <a:noFill/>
        </p:spPr>
        <p:txBody>
          <a:bodyPr wrap="square" lIns="0" tIns="0" rIns="0" bIns="0" rtlCol="0">
            <a:spAutoFit/>
          </a:bodyPr>
          <a:lstStyle/>
          <a:p>
            <a:r>
              <a:rPr lang="en-US" sz="2000" dirty="0">
                <a:solidFill>
                  <a:schemeClr val="bg1"/>
                </a:solidFill>
                <a:latin typeface="+mj-lt"/>
              </a:rPr>
              <a:t>Miller</a:t>
            </a:r>
          </a:p>
          <a:p>
            <a:pPr algn="ctr"/>
            <a:endParaRPr lang="en-US" sz="2000" dirty="0">
              <a:solidFill>
                <a:schemeClr val="bg1"/>
              </a:solidFill>
              <a:latin typeface="+mj-lt"/>
            </a:endParaRPr>
          </a:p>
        </p:txBody>
      </p:sp>
      <p:sp>
        <p:nvSpPr>
          <p:cNvPr id="12" name="TextBox 11"/>
          <p:cNvSpPr txBox="1"/>
          <p:nvPr/>
        </p:nvSpPr>
        <p:spPr>
          <a:xfrm>
            <a:off x="6024880" y="3888168"/>
            <a:ext cx="4825247" cy="249299"/>
          </a:xfrm>
          <a:prstGeom prst="rect">
            <a:avLst/>
          </a:prstGeom>
          <a:noFill/>
        </p:spPr>
        <p:txBody>
          <a:bodyPr wrap="square" lIns="0" tIns="0" rIns="0" bIns="0" rtlCol="0">
            <a:spAutoFit/>
          </a:bodyPr>
          <a:lstStyle/>
          <a:p>
            <a:pPr>
              <a:lnSpc>
                <a:spcPct val="90000"/>
              </a:lnSpc>
              <a:spcBef>
                <a:spcPct val="20000"/>
              </a:spcBef>
              <a:buSzPct val="80000"/>
            </a:pPr>
            <a:r>
              <a:rPr lang="en-US" dirty="0">
                <a:solidFill>
                  <a:schemeClr val="bg1"/>
                </a:solidFill>
                <a:latin typeface="+mj-lt"/>
              </a:rPr>
              <a:t>m70fSk8OdeYYyCYY6C3922lmZMz9JKCGR0P1</a:t>
            </a:r>
          </a:p>
        </p:txBody>
      </p:sp>
    </p:spTree>
    <p:extLst>
      <p:ext uri="{BB962C8B-B14F-4D97-AF65-F5344CB8AC3E}">
        <p14:creationId xmlns:p14="http://schemas.microsoft.com/office/powerpoint/2010/main" val="873289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animBg="1"/>
      <p:bldP spid="4" grpId="0"/>
      <p:bldP spid="22" grpId="0"/>
      <p:bldP spid="32" grpId="0"/>
      <p:bldP spid="33" grpId="0"/>
      <p:bldP spid="34" grpId="0"/>
      <p:bldP spid="35" grpId="0"/>
      <p:bldP spid="36"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Authentication libraries</a:t>
            </a:r>
            <a:br>
              <a:rPr lang="en-US" sz="3600" dirty="0"/>
            </a:br>
            <a:endParaRPr lang="en-US" sz="3600" dirty="0"/>
          </a:p>
        </p:txBody>
      </p:sp>
      <p:sp>
        <p:nvSpPr>
          <p:cNvPr id="3" name="Content Placeholder 2"/>
          <p:cNvSpPr>
            <a:spLocks noGrp="1"/>
          </p:cNvSpPr>
          <p:nvPr>
            <p:ph sz="quarter" idx="10"/>
          </p:nvPr>
        </p:nvSpPr>
        <p:spPr/>
        <p:txBody>
          <a:bodyPr/>
          <a:lstStyle/>
          <a:p>
            <a:r>
              <a:rPr lang="en-US" sz="3600" dirty="0"/>
              <a:t>Good news: You don’t need to know these things in details</a:t>
            </a:r>
          </a:p>
          <a:p>
            <a:r>
              <a:rPr lang="en-US" sz="3600" dirty="0"/>
              <a:t>Libraries such as Azure Active Directory Authentication Library do all the plumbing for you</a:t>
            </a:r>
          </a:p>
        </p:txBody>
      </p:sp>
    </p:spTree>
    <p:extLst>
      <p:ext uri="{BB962C8B-B14F-4D97-AF65-F5344CB8AC3E}">
        <p14:creationId xmlns:p14="http://schemas.microsoft.com/office/powerpoint/2010/main" val="93091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Enabling great building blocks</a:t>
            </a:r>
          </a:p>
        </p:txBody>
      </p:sp>
    </p:spTree>
    <p:extLst>
      <p:ext uri="{BB962C8B-B14F-4D97-AF65-F5344CB8AC3E}">
        <p14:creationId xmlns:p14="http://schemas.microsoft.com/office/powerpoint/2010/main" val="51612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7121" y="2193928"/>
            <a:ext cx="1604679" cy="160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4800" dirty="0"/>
              <a:t>Building blocks: Azure Active Directory</a:t>
            </a:r>
          </a:p>
        </p:txBody>
      </p:sp>
      <p:sp>
        <p:nvSpPr>
          <p:cNvPr id="3" name="Content Placeholder 2"/>
          <p:cNvSpPr>
            <a:spLocks noGrp="1"/>
          </p:cNvSpPr>
          <p:nvPr>
            <p:ph sz="quarter" idx="10"/>
          </p:nvPr>
        </p:nvSpPr>
        <p:spPr/>
        <p:txBody>
          <a:bodyPr/>
          <a:lstStyle/>
          <a:p>
            <a:r>
              <a:rPr lang="en-US" sz="3200" dirty="0"/>
              <a:t>Provides identity and access management for the cloud</a:t>
            </a:r>
          </a:p>
          <a:p>
            <a:r>
              <a:rPr lang="en-US" sz="3200" dirty="0"/>
              <a:t>Users, groups, applications and permissions</a:t>
            </a:r>
          </a:p>
        </p:txBody>
      </p:sp>
    </p:spTree>
    <p:extLst>
      <p:ext uri="{BB962C8B-B14F-4D97-AF65-F5344CB8AC3E}">
        <p14:creationId xmlns:p14="http://schemas.microsoft.com/office/powerpoint/2010/main" val="720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Why our cloud</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Authentication 101, getting things done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How to use Office 365 and Azure on your app</a:t>
            </a:r>
          </a:p>
          <a:p>
            <a:pPr marL="2177920" lvl="5" indent="0">
              <a:buClr>
                <a:srgbClr val="92D050"/>
              </a:buClr>
              <a:buNone/>
            </a:pPr>
            <a:r>
              <a:rPr lang="en-US" sz="2400" dirty="0">
                <a:solidFill>
                  <a:schemeClr val="bg1"/>
                </a:solidFill>
                <a:sym typeface="Wingdings" panose="05000000000000000000" pitchFamily="2" charset="2"/>
              </a:rPr>
              <a:t>(+ with access control)</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7121" y="2193928"/>
            <a:ext cx="1604679" cy="160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4800" dirty="0"/>
              <a:t>Building blocks: Graph API</a:t>
            </a:r>
          </a:p>
        </p:txBody>
      </p:sp>
      <p:sp>
        <p:nvSpPr>
          <p:cNvPr id="3" name="Content Placeholder 2"/>
          <p:cNvSpPr>
            <a:spLocks noGrp="1"/>
          </p:cNvSpPr>
          <p:nvPr>
            <p:ph sz="quarter" idx="10"/>
          </p:nvPr>
        </p:nvSpPr>
        <p:spPr/>
        <p:txBody>
          <a:bodyPr/>
          <a:lstStyle/>
          <a:p>
            <a:r>
              <a:rPr lang="en-US" sz="3200" dirty="0"/>
              <a:t>REST API for Azure Active Directory</a:t>
            </a:r>
          </a:p>
          <a:p>
            <a:r>
              <a:rPr lang="en-US" sz="3200" dirty="0"/>
              <a:t>Allows programmatic access to users, groups, applications and permissions</a:t>
            </a:r>
          </a:p>
          <a:p>
            <a:endParaRPr lang="en-US" sz="3200" dirty="0"/>
          </a:p>
          <a:p>
            <a:pPr marL="0" indent="0">
              <a:buNone/>
            </a:pPr>
            <a:r>
              <a:rPr lang="en-US" sz="2800" i="1" dirty="0"/>
              <a:t>Example: Nick creates a PowerShell script that provisions the required permissions for his application to an Azure tenant</a:t>
            </a:r>
          </a:p>
          <a:p>
            <a:endParaRPr lang="en-US" sz="3200" dirty="0"/>
          </a:p>
          <a:p>
            <a:endParaRPr lang="en-US" sz="3200" dirty="0"/>
          </a:p>
          <a:p>
            <a:endParaRPr lang="en-US" sz="3200" dirty="0"/>
          </a:p>
        </p:txBody>
      </p:sp>
    </p:spTree>
    <p:extLst>
      <p:ext uri="{BB962C8B-B14F-4D97-AF65-F5344CB8AC3E}">
        <p14:creationId xmlns:p14="http://schemas.microsoft.com/office/powerpoint/2010/main" val="176205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74712" y="2193928"/>
            <a:ext cx="11341555" cy="2719388"/>
          </a:xfrm>
        </p:spPr>
        <p:txBody>
          <a:bodyPr/>
          <a:lstStyle/>
          <a:p>
            <a:r>
              <a:rPr lang="en-US" sz="3200" dirty="0"/>
              <a:t>The best Office productivity tools, available online</a:t>
            </a:r>
          </a:p>
          <a:p>
            <a:r>
              <a:rPr lang="en-US" sz="3200" dirty="0"/>
              <a:t>Includes REST APIs you can use from your applications</a:t>
            </a:r>
          </a:p>
          <a:p>
            <a:r>
              <a:rPr lang="en-US" sz="3200" dirty="0"/>
              <a:t>Seamless integration with Azure Active Directory</a:t>
            </a:r>
          </a:p>
          <a:p>
            <a:endParaRPr lang="en-US" sz="3200" dirty="0"/>
          </a:p>
          <a:p>
            <a:pPr marL="0" indent="0">
              <a:buNone/>
            </a:pPr>
            <a:r>
              <a:rPr lang="en-US" sz="2800" i="1" dirty="0"/>
              <a:t>Example: An application can automatically scan e-mails from Exchange and generate a Word document with a summary, saving it on SharePoint Online</a:t>
            </a:r>
          </a:p>
          <a:p>
            <a:endParaRPr lang="en-US" sz="3200" dirty="0"/>
          </a:p>
        </p:txBody>
      </p:sp>
      <p:sp>
        <p:nvSpPr>
          <p:cNvPr id="2" name="Title 1"/>
          <p:cNvSpPr>
            <a:spLocks noGrp="1"/>
          </p:cNvSpPr>
          <p:nvPr>
            <p:ph type="title"/>
          </p:nvPr>
        </p:nvSpPr>
        <p:spPr/>
        <p:txBody>
          <a:bodyPr/>
          <a:lstStyle/>
          <a:p>
            <a:r>
              <a:rPr lang="en-US" sz="4800" dirty="0"/>
              <a:t>Building blocks: Office 365</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475" t="23457" r="14507" b="38942"/>
          <a:stretch/>
        </p:blipFill>
        <p:spPr>
          <a:xfrm>
            <a:off x="10022483" y="2661483"/>
            <a:ext cx="2073953" cy="664932"/>
          </a:xfrm>
          <a:prstGeom prst="rect">
            <a:avLst/>
          </a:prstGeom>
        </p:spPr>
      </p:pic>
    </p:spTree>
    <p:extLst>
      <p:ext uri="{BB962C8B-B14F-4D97-AF65-F5344CB8AC3E}">
        <p14:creationId xmlns:p14="http://schemas.microsoft.com/office/powerpoint/2010/main" val="250340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So how do we build it?</a:t>
            </a:r>
          </a:p>
        </p:txBody>
      </p:sp>
    </p:spTree>
    <p:extLst>
      <p:ext uri="{BB962C8B-B14F-4D97-AF65-F5344CB8AC3E}">
        <p14:creationId xmlns:p14="http://schemas.microsoft.com/office/powerpoint/2010/main" val="9138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5" name="Title 4"/>
          <p:cNvSpPr>
            <a:spLocks noGrp="1"/>
          </p:cNvSpPr>
          <p:nvPr>
            <p:ph type="title"/>
          </p:nvPr>
        </p:nvSpPr>
        <p:spPr>
          <a:prstGeom prst="rect">
            <a:avLst/>
          </a:prstGeom>
        </p:spPr>
        <p:txBody>
          <a:bodyPr>
            <a:noAutofit/>
          </a:bodyPr>
          <a:lstStyle/>
          <a:p>
            <a:r>
              <a:rPr lang="en-US" sz="4800" dirty="0">
                <a:solidFill>
                  <a:schemeClr val="bg2"/>
                </a:solidFill>
              </a:rPr>
              <a:t>For a typical Web Application</a:t>
            </a:r>
            <a:br>
              <a:rPr lang="en-US" sz="4800" dirty="0">
                <a:solidFill>
                  <a:schemeClr val="bg2"/>
                </a:solidFill>
              </a:rPr>
            </a:br>
            <a:endParaRPr lang="en-US" sz="4800" dirty="0">
              <a:solidFill>
                <a:schemeClr val="bg2"/>
              </a:solidFill>
            </a:endParaRPr>
          </a:p>
        </p:txBody>
      </p:sp>
    </p:spTree>
    <p:extLst>
      <p:ext uri="{BB962C8B-B14F-4D97-AF65-F5344CB8AC3E}">
        <p14:creationId xmlns:p14="http://schemas.microsoft.com/office/powerpoint/2010/main" val="280666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829041" y="1880793"/>
            <a:ext cx="6556497" cy="4531192"/>
          </a:xfrm>
          <a:prstGeom prst="rect">
            <a:avLst/>
          </a:prstGeom>
        </p:spPr>
      </p:pic>
      <p:sp>
        <p:nvSpPr>
          <p:cNvPr id="2" name="Title 1"/>
          <p:cNvSpPr>
            <a:spLocks noGrp="1"/>
          </p:cNvSpPr>
          <p:nvPr>
            <p:ph type="title"/>
          </p:nvPr>
        </p:nvSpPr>
        <p:spPr/>
        <p:txBody>
          <a:bodyPr/>
          <a:lstStyle/>
          <a:p>
            <a:r>
              <a:rPr lang="en-US" sz="4400" dirty="0"/>
              <a:t>Step 1: Visual Studio, file new project</a:t>
            </a:r>
          </a:p>
        </p:txBody>
      </p:sp>
    </p:spTree>
    <p:extLst>
      <p:ext uri="{BB962C8B-B14F-4D97-AF65-F5344CB8AC3E}">
        <p14:creationId xmlns:p14="http://schemas.microsoft.com/office/powerpoint/2010/main" val="16413819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Step 2: Click “Change Authentication”</a:t>
            </a:r>
          </a:p>
        </p:txBody>
      </p:sp>
      <p:pic>
        <p:nvPicPr>
          <p:cNvPr id="4" name="Picture 3"/>
          <p:cNvPicPr>
            <a:picLocks noChangeAspect="1"/>
          </p:cNvPicPr>
          <p:nvPr/>
        </p:nvPicPr>
        <p:blipFill>
          <a:blip r:embed="rId2"/>
          <a:stretch>
            <a:fillRect/>
          </a:stretch>
        </p:blipFill>
        <p:spPr>
          <a:xfrm>
            <a:off x="3034748" y="1880793"/>
            <a:ext cx="6122504" cy="4572000"/>
          </a:xfrm>
          <a:prstGeom prst="rect">
            <a:avLst/>
          </a:prstGeom>
        </p:spPr>
      </p:pic>
    </p:spTree>
    <p:extLst>
      <p:ext uri="{BB962C8B-B14F-4D97-AF65-F5344CB8AC3E}">
        <p14:creationId xmlns:p14="http://schemas.microsoft.com/office/powerpoint/2010/main" val="33086612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Step 3: Configure organizational account</a:t>
            </a:r>
          </a:p>
        </p:txBody>
      </p:sp>
      <p:pic>
        <p:nvPicPr>
          <p:cNvPr id="5" name="Picture 4"/>
          <p:cNvPicPr>
            <a:picLocks noChangeAspect="1"/>
          </p:cNvPicPr>
          <p:nvPr/>
        </p:nvPicPr>
        <p:blipFill>
          <a:blip r:embed="rId2"/>
          <a:stretch>
            <a:fillRect/>
          </a:stretch>
        </p:blipFill>
        <p:spPr>
          <a:xfrm>
            <a:off x="3261360" y="2812465"/>
            <a:ext cx="5669280" cy="2708656"/>
          </a:xfrm>
          <a:prstGeom prst="rect">
            <a:avLst/>
          </a:prstGeom>
        </p:spPr>
      </p:pic>
    </p:spTree>
    <p:extLst>
      <p:ext uri="{BB962C8B-B14F-4D97-AF65-F5344CB8AC3E}">
        <p14:creationId xmlns:p14="http://schemas.microsoft.com/office/powerpoint/2010/main" val="25242967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prstGeom prst="rect">
            <a:avLst/>
          </a:prstGeom>
        </p:spPr>
        <p:txBody>
          <a:bodyPr>
            <a:noAutofit/>
          </a:bodyPr>
          <a:lstStyle/>
          <a:p>
            <a:r>
              <a:rPr lang="en-US" sz="4000" dirty="0"/>
              <a:t>What happens then:</a:t>
            </a:r>
          </a:p>
        </p:txBody>
      </p:sp>
      <p:sp>
        <p:nvSpPr>
          <p:cNvPr id="12" name="Content Placeholder 11"/>
          <p:cNvSpPr>
            <a:spLocks noGrp="1"/>
          </p:cNvSpPr>
          <p:nvPr>
            <p:ph sz="quarter" idx="10"/>
          </p:nvPr>
        </p:nvSpPr>
        <p:spPr/>
        <p:txBody>
          <a:bodyPr/>
          <a:lstStyle/>
          <a:p>
            <a:pPr marL="0" indent="0">
              <a:buNone/>
            </a:pPr>
            <a:r>
              <a:rPr lang="en-US" sz="3600" dirty="0"/>
              <a:t>Visual Studio configures the application permission settings for you on Azure Active Directory!</a:t>
            </a:r>
          </a:p>
        </p:txBody>
      </p:sp>
      <p:grpSp>
        <p:nvGrpSpPr>
          <p:cNvPr id="11" name="Group 10"/>
          <p:cNvGrpSpPr/>
          <p:nvPr/>
        </p:nvGrpSpPr>
        <p:grpSpPr>
          <a:xfrm>
            <a:off x="2928868" y="3369548"/>
            <a:ext cx="4668554" cy="1747251"/>
            <a:chOff x="5572537" y="1217009"/>
            <a:chExt cx="5119606" cy="1916061"/>
          </a:xfrm>
        </p:grpSpPr>
        <p:pic>
          <p:nvPicPr>
            <p:cNvPr id="5"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03271" y="1347562"/>
              <a:ext cx="1036634" cy="102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31083" y="1217009"/>
              <a:ext cx="1161060" cy="115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7778088" y="1489334"/>
              <a:ext cx="923454" cy="65185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72537" y="2625239"/>
              <a:ext cx="1498102" cy="369332"/>
            </a:xfrm>
            <a:prstGeom prst="rect">
              <a:avLst/>
            </a:prstGeom>
            <a:noFill/>
          </p:spPr>
          <p:txBody>
            <a:bodyPr wrap="none" rtlCol="0">
              <a:spAutoFit/>
            </a:bodyPr>
            <a:lstStyle/>
            <a:p>
              <a:r>
                <a:rPr lang="en-US" dirty="0"/>
                <a:t>Visual Studio</a:t>
              </a:r>
            </a:p>
          </p:txBody>
        </p:sp>
        <p:sp>
          <p:nvSpPr>
            <p:cNvPr id="9" name="TextBox 8"/>
            <p:cNvSpPr txBox="1"/>
            <p:nvPr/>
          </p:nvSpPr>
          <p:spPr>
            <a:xfrm>
              <a:off x="7606023" y="2486739"/>
              <a:ext cx="1389676" cy="646331"/>
            </a:xfrm>
            <a:prstGeom prst="rect">
              <a:avLst/>
            </a:prstGeom>
            <a:noFill/>
          </p:spPr>
          <p:txBody>
            <a:bodyPr wrap="none" rtlCol="0">
              <a:spAutoFit/>
            </a:bodyPr>
            <a:lstStyle/>
            <a:p>
              <a:pPr algn="ctr"/>
              <a:r>
                <a:rPr lang="en-US" dirty="0"/>
                <a:t>App </a:t>
              </a:r>
            </a:p>
            <a:p>
              <a:pPr algn="ctr"/>
              <a:r>
                <a:rPr lang="en-US" dirty="0"/>
                <a:t>permissions</a:t>
              </a:r>
            </a:p>
          </p:txBody>
        </p:sp>
        <p:sp>
          <p:nvSpPr>
            <p:cNvPr id="10" name="TextBox 9"/>
            <p:cNvSpPr txBox="1"/>
            <p:nvPr/>
          </p:nvSpPr>
          <p:spPr>
            <a:xfrm>
              <a:off x="9531083" y="2625239"/>
              <a:ext cx="1138646" cy="369332"/>
            </a:xfrm>
            <a:prstGeom prst="rect">
              <a:avLst/>
            </a:prstGeom>
            <a:noFill/>
          </p:spPr>
          <p:txBody>
            <a:bodyPr wrap="none" rtlCol="0">
              <a:spAutoFit/>
            </a:bodyPr>
            <a:lstStyle/>
            <a:p>
              <a:pPr algn="ctr"/>
              <a:r>
                <a:rPr lang="en-US" dirty="0"/>
                <a:t>Azure AD</a:t>
              </a:r>
            </a:p>
          </p:txBody>
        </p:sp>
      </p:grpSp>
    </p:spTree>
    <p:extLst>
      <p:ext uri="{BB962C8B-B14F-4D97-AF65-F5344CB8AC3E}">
        <p14:creationId xmlns:p14="http://schemas.microsoft.com/office/powerpoint/2010/main" val="19022148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t>
            </a:r>
            <a:r>
              <a:rPr lang="en-US"/>
              <a:t>go build an App</a:t>
            </a:r>
          </a:p>
        </p:txBody>
      </p:sp>
    </p:spTree>
    <p:extLst>
      <p:ext uri="{BB962C8B-B14F-4D97-AF65-F5344CB8AC3E}">
        <p14:creationId xmlns:p14="http://schemas.microsoft.com/office/powerpoint/2010/main" val="27659866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4800" dirty="0">
                <a:solidFill>
                  <a:schemeClr val="bg2"/>
                </a:solidFill>
              </a:rPr>
              <a:t>More complex scenario:</a:t>
            </a:r>
          </a:p>
        </p:txBody>
      </p:sp>
      <p:sp>
        <p:nvSpPr>
          <p:cNvPr id="2" name="Text Placeholder 1"/>
          <p:cNvSpPr>
            <a:spLocks noGrp="1"/>
          </p:cNvSpPr>
          <p:nvPr>
            <p:ph type="body" sz="quarter" idx="10"/>
          </p:nvPr>
        </p:nvSpPr>
        <p:spPr/>
        <p:txBody>
          <a:bodyPr/>
          <a:lstStyle/>
          <a:p>
            <a:r>
              <a:rPr lang="en-US" sz="2400" dirty="0">
                <a:solidFill>
                  <a:schemeClr val="bg2"/>
                </a:solidFill>
              </a:rPr>
              <a:t>Mobile app -&gt; mobile service -&gt; O365</a:t>
            </a:r>
            <a:endParaRPr lang="en-US" dirty="0"/>
          </a:p>
        </p:txBody>
      </p:sp>
    </p:spTree>
    <p:extLst>
      <p:ext uri="{BB962C8B-B14F-4D97-AF65-F5344CB8AC3E}">
        <p14:creationId xmlns:p14="http://schemas.microsoft.com/office/powerpoint/2010/main" val="273985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78644" y="2540000"/>
            <a:ext cx="11034712" cy="1027113"/>
          </a:xfrm>
          <a:prstGeom prst="rect">
            <a:avLst/>
          </a:prstGeom>
        </p:spPr>
        <p:txBody>
          <a:bodyPr>
            <a:normAutofit fontScale="90000"/>
          </a:bodyPr>
          <a:lstStyle/>
          <a:p>
            <a:pPr algn="ctr"/>
            <a:r>
              <a:rPr lang="en-US" sz="6600" dirty="0"/>
              <a:t>A story about two organizations...</a:t>
            </a:r>
          </a:p>
        </p:txBody>
      </p:sp>
    </p:spTree>
    <p:extLst>
      <p:ext uri="{BB962C8B-B14F-4D97-AF65-F5344CB8AC3E}">
        <p14:creationId xmlns:p14="http://schemas.microsoft.com/office/powerpoint/2010/main" val="275550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863946" y="1547726"/>
            <a:ext cx="8715376" cy="2068259"/>
          </a:xfrm>
          <a:prstGeom prst="rect">
            <a:avLst/>
          </a:prstGeom>
          <a:noFill/>
        </p:spPr>
        <p:txBody>
          <a:bodyPr wrap="square" lIns="0" tIns="0" rIns="0" bIns="0" rtlCol="0">
            <a:spAutoFit/>
          </a:bodyPr>
          <a:lstStyle/>
          <a:p>
            <a:pPr>
              <a:lnSpc>
                <a:spcPct val="90000"/>
              </a:lnSpc>
              <a:spcBef>
                <a:spcPct val="20000"/>
              </a:spcBef>
              <a:buSzPct val="80000"/>
            </a:pPr>
            <a:r>
              <a:rPr lang="en-US" sz="3200" dirty="0">
                <a:latin typeface="+mj-lt"/>
              </a:rPr>
              <a:t>Nick (the developer) registers two applications:</a:t>
            </a:r>
          </a:p>
          <a:p>
            <a:pPr marL="914400" lvl="1" indent="-457200">
              <a:lnSpc>
                <a:spcPct val="90000"/>
              </a:lnSpc>
              <a:spcBef>
                <a:spcPct val="20000"/>
              </a:spcBef>
              <a:buSzPct val="80000"/>
              <a:buFont typeface="Arial" panose="020B0604020202020204" pitchFamily="34" charset="0"/>
              <a:buChar char="•"/>
            </a:pPr>
            <a:r>
              <a:rPr lang="en-US" sz="3200" dirty="0">
                <a:latin typeface="+mj-lt"/>
              </a:rPr>
              <a:t>A mobile web service </a:t>
            </a:r>
          </a:p>
          <a:p>
            <a:pPr marL="914400" lvl="1" indent="-457200">
              <a:lnSpc>
                <a:spcPct val="90000"/>
              </a:lnSpc>
              <a:spcBef>
                <a:spcPct val="20000"/>
              </a:spcBef>
              <a:buSzPct val="80000"/>
              <a:buFont typeface="Arial" panose="020B0604020202020204" pitchFamily="34" charset="0"/>
              <a:buChar char="•"/>
            </a:pPr>
            <a:r>
              <a:rPr lang="en-US" sz="3200" dirty="0">
                <a:latin typeface="+mj-lt"/>
              </a:rPr>
              <a:t>A mobile client</a:t>
            </a:r>
          </a:p>
          <a:p>
            <a:pPr marL="460375" indent="-460375">
              <a:lnSpc>
                <a:spcPct val="90000"/>
              </a:lnSpc>
              <a:spcBef>
                <a:spcPct val="20000"/>
              </a:spcBef>
              <a:buSzPct val="80000"/>
              <a:buBlip>
                <a:blip r:embed="rId3"/>
              </a:buBlip>
            </a:pPr>
            <a:endParaRPr lang="en-US" sz="3200" dirty="0">
              <a:latin typeface="+mj-lt"/>
            </a:endParaRPr>
          </a:p>
        </p:txBody>
      </p:sp>
      <p:pic>
        <p:nvPicPr>
          <p:cNvPr id="2" name="Picture 1"/>
          <p:cNvPicPr>
            <a:picLocks noChangeAspect="1"/>
          </p:cNvPicPr>
          <p:nvPr/>
        </p:nvPicPr>
        <p:blipFill>
          <a:blip r:embed="rId4"/>
          <a:stretch>
            <a:fillRect/>
          </a:stretch>
        </p:blipFill>
        <p:spPr>
          <a:xfrm>
            <a:off x="3957654" y="3499210"/>
            <a:ext cx="6410325" cy="2466975"/>
          </a:xfrm>
          <a:prstGeom prst="rect">
            <a:avLst/>
          </a:prstGeom>
        </p:spPr>
      </p:pic>
      <p:pic>
        <p:nvPicPr>
          <p:cNvPr id="3" name="Picture 2"/>
          <p:cNvPicPr>
            <a:picLocks noChangeAspect="1"/>
          </p:cNvPicPr>
          <p:nvPr/>
        </p:nvPicPr>
        <p:blipFill>
          <a:blip r:embed="rId5"/>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a:solidFill>
                  <a:schemeClr val="tx2"/>
                </a:solidFill>
              </a:rPr>
              <a:t>Step 1: Register your apps on Azure AD</a:t>
            </a:r>
          </a:p>
        </p:txBody>
      </p:sp>
    </p:spTree>
    <p:extLst>
      <p:ext uri="{BB962C8B-B14F-4D97-AF65-F5344CB8AC3E}">
        <p14:creationId xmlns:p14="http://schemas.microsoft.com/office/powerpoint/2010/main" val="37214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388889" y="1513007"/>
            <a:ext cx="11034445" cy="886397"/>
          </a:xfrm>
          <a:prstGeom prst="rect">
            <a:avLst/>
          </a:prstGeom>
          <a:noFill/>
        </p:spPr>
        <p:txBody>
          <a:bodyPr wrap="square" lIns="0" tIns="0" rIns="0" bIns="0" rtlCol="0">
            <a:spAutoFit/>
          </a:bodyPr>
          <a:lstStyle/>
          <a:p>
            <a:pPr lvl="1">
              <a:lnSpc>
                <a:spcPct val="90000"/>
              </a:lnSpc>
              <a:spcBef>
                <a:spcPct val="20000"/>
              </a:spcBef>
              <a:buSzPct val="80000"/>
            </a:pPr>
            <a:r>
              <a:rPr lang="en-US" sz="3200" dirty="0">
                <a:latin typeface="+mj-lt"/>
              </a:rPr>
              <a:t>AD needs to know which web service the “</a:t>
            </a:r>
            <a:r>
              <a:rPr lang="en-US" sz="3200" dirty="0" err="1">
                <a:latin typeface="+mj-lt"/>
              </a:rPr>
              <a:t>MobileServices</a:t>
            </a:r>
            <a:r>
              <a:rPr lang="en-US" sz="3200" dirty="0">
                <a:latin typeface="+mj-lt"/>
              </a:rPr>
              <a:t>” app is actually referring to. </a:t>
            </a: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a:solidFill>
                  <a:schemeClr val="tx2"/>
                </a:solidFill>
              </a:rPr>
              <a:t>Step 2: Map the AD app to the actual web service</a:t>
            </a:r>
          </a:p>
        </p:txBody>
      </p:sp>
      <p:pic>
        <p:nvPicPr>
          <p:cNvPr id="9" name="Picture 8"/>
          <p:cNvPicPr>
            <a:picLocks noChangeAspect="1"/>
          </p:cNvPicPr>
          <p:nvPr/>
        </p:nvPicPr>
        <p:blipFill>
          <a:blip r:embed="rId4"/>
          <a:stretch>
            <a:fillRect/>
          </a:stretch>
        </p:blipFill>
        <p:spPr>
          <a:xfrm>
            <a:off x="2870042" y="4403036"/>
            <a:ext cx="8896350" cy="2409825"/>
          </a:xfrm>
          <a:prstGeom prst="rect">
            <a:avLst/>
          </a:prstGeom>
        </p:spPr>
      </p:pic>
      <p:pic>
        <p:nvPicPr>
          <p:cNvPr id="10" name="Picture 9"/>
          <p:cNvPicPr>
            <a:picLocks noChangeAspect="1"/>
          </p:cNvPicPr>
          <p:nvPr/>
        </p:nvPicPr>
        <p:blipFill>
          <a:blip r:embed="rId5"/>
          <a:stretch>
            <a:fillRect/>
          </a:stretch>
        </p:blipFill>
        <p:spPr>
          <a:xfrm>
            <a:off x="2330938" y="2485129"/>
            <a:ext cx="8181975" cy="1866900"/>
          </a:xfrm>
          <a:prstGeom prst="rect">
            <a:avLst/>
          </a:prstGeom>
        </p:spPr>
      </p:pic>
      <p:sp>
        <p:nvSpPr>
          <p:cNvPr id="11" name="Oval 10"/>
          <p:cNvSpPr/>
          <p:nvPr/>
        </p:nvSpPr>
        <p:spPr>
          <a:xfrm>
            <a:off x="5906112" y="3740936"/>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421925" y="4385824"/>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6"/>
          <a:stretch>
            <a:fillRect/>
          </a:stretch>
        </p:blipFill>
        <p:spPr>
          <a:xfrm>
            <a:off x="3470117" y="2570854"/>
            <a:ext cx="7696200" cy="1695450"/>
          </a:xfrm>
          <a:prstGeom prst="rect">
            <a:avLst/>
          </a:prstGeom>
        </p:spPr>
      </p:pic>
      <p:sp>
        <p:nvSpPr>
          <p:cNvPr id="13" name="Oval 12"/>
          <p:cNvSpPr/>
          <p:nvPr/>
        </p:nvSpPr>
        <p:spPr>
          <a:xfrm>
            <a:off x="6734868" y="3485855"/>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217417" y="5134995"/>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29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863945" y="1547726"/>
            <a:ext cx="10768073" cy="1526572"/>
          </a:xfrm>
          <a:prstGeom prst="rect">
            <a:avLst/>
          </a:prstGeom>
          <a:noFill/>
        </p:spPr>
        <p:txBody>
          <a:bodyPr wrap="square" lIns="0" tIns="0" rIns="0" bIns="0" rtlCol="0">
            <a:spAutoFit/>
          </a:bodyPr>
          <a:lstStyle/>
          <a:p>
            <a:pPr>
              <a:lnSpc>
                <a:spcPct val="90000"/>
              </a:lnSpc>
              <a:spcBef>
                <a:spcPct val="20000"/>
              </a:spcBef>
              <a:buSzPct val="80000"/>
            </a:pPr>
            <a:r>
              <a:rPr lang="en-US" sz="3200" dirty="0">
                <a:latin typeface="+mj-lt"/>
              </a:rPr>
              <a:t>The client app must be allowed to call the web service. </a:t>
            </a:r>
          </a:p>
          <a:p>
            <a:pPr>
              <a:lnSpc>
                <a:spcPct val="90000"/>
              </a:lnSpc>
              <a:spcBef>
                <a:spcPct val="20000"/>
              </a:spcBef>
              <a:buSzPct val="80000"/>
            </a:pPr>
            <a:r>
              <a:rPr lang="en-US" sz="3200" dirty="0">
                <a:latin typeface="+mj-lt"/>
              </a:rPr>
              <a:t>It is also allowed to logon to Azure Active Directory (by default)</a:t>
            </a:r>
          </a:p>
          <a:p>
            <a:pPr marL="460375" indent="-460375">
              <a:lnSpc>
                <a:spcPct val="90000"/>
              </a:lnSpc>
              <a:spcBef>
                <a:spcPct val="20000"/>
              </a:spcBef>
              <a:buSzPct val="80000"/>
              <a:buBlip>
                <a:blip r:embed="rId3"/>
              </a:buBlip>
            </a:pPr>
            <a:endParaRPr lang="en-US" sz="3200" dirty="0">
              <a:latin typeface="+mj-lt"/>
            </a:endParaRPr>
          </a:p>
        </p:txBody>
      </p:sp>
      <p:pic>
        <p:nvPicPr>
          <p:cNvPr id="3" name="Picture 2"/>
          <p:cNvPicPr>
            <a:picLocks noChangeAspect="1"/>
          </p:cNvPicPr>
          <p:nvPr/>
        </p:nvPicPr>
        <p:blipFill>
          <a:blip r:embed="rId4"/>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a:solidFill>
                  <a:schemeClr val="tx2"/>
                </a:solidFill>
              </a:rPr>
              <a:t>Step 3: Set permissions</a:t>
            </a:r>
          </a:p>
        </p:txBody>
      </p:sp>
      <p:pic>
        <p:nvPicPr>
          <p:cNvPr id="4" name="Picture 3"/>
          <p:cNvPicPr>
            <a:picLocks noChangeAspect="1"/>
          </p:cNvPicPr>
          <p:nvPr/>
        </p:nvPicPr>
        <p:blipFill>
          <a:blip r:embed="rId5"/>
          <a:stretch>
            <a:fillRect/>
          </a:stretch>
        </p:blipFill>
        <p:spPr>
          <a:xfrm>
            <a:off x="2221318" y="2861236"/>
            <a:ext cx="9410700" cy="1466850"/>
          </a:xfrm>
          <a:prstGeom prst="rect">
            <a:avLst/>
          </a:prstGeom>
        </p:spPr>
      </p:pic>
      <p:sp>
        <p:nvSpPr>
          <p:cNvPr id="5" name="Oval 4"/>
          <p:cNvSpPr/>
          <p:nvPr/>
        </p:nvSpPr>
        <p:spPr>
          <a:xfrm>
            <a:off x="3663205" y="3594661"/>
            <a:ext cx="2200940" cy="382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51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863945" y="1547726"/>
            <a:ext cx="10768073" cy="886397"/>
          </a:xfrm>
          <a:prstGeom prst="rect">
            <a:avLst/>
          </a:prstGeom>
          <a:noFill/>
        </p:spPr>
        <p:txBody>
          <a:bodyPr wrap="square" lIns="0" tIns="0" rIns="0" bIns="0" rtlCol="0">
            <a:spAutoFit/>
          </a:bodyPr>
          <a:lstStyle/>
          <a:p>
            <a:pPr>
              <a:lnSpc>
                <a:spcPct val="90000"/>
              </a:lnSpc>
              <a:spcBef>
                <a:spcPct val="20000"/>
              </a:spcBef>
              <a:buSzPct val="80000"/>
            </a:pPr>
            <a:r>
              <a:rPr lang="en-US" sz="3200" dirty="0">
                <a:latin typeface="+mj-lt"/>
              </a:rPr>
              <a:t>And the web service is allowed to call SharePoint online and Graph API</a:t>
            </a: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a:solidFill>
                  <a:schemeClr val="tx2"/>
                </a:solidFill>
              </a:rPr>
              <a:t>Step 3: Set permissions</a:t>
            </a:r>
          </a:p>
        </p:txBody>
      </p:sp>
      <p:pic>
        <p:nvPicPr>
          <p:cNvPr id="2" name="Picture 1"/>
          <p:cNvPicPr>
            <a:picLocks noChangeAspect="1"/>
          </p:cNvPicPr>
          <p:nvPr/>
        </p:nvPicPr>
        <p:blipFill>
          <a:blip r:embed="rId4"/>
          <a:stretch>
            <a:fillRect/>
          </a:stretch>
        </p:blipFill>
        <p:spPr>
          <a:xfrm>
            <a:off x="2293753" y="3369081"/>
            <a:ext cx="9582150" cy="2352675"/>
          </a:xfrm>
          <a:prstGeom prst="rect">
            <a:avLst/>
          </a:prstGeom>
        </p:spPr>
      </p:pic>
    </p:spTree>
    <p:extLst>
      <p:ext uri="{BB962C8B-B14F-4D97-AF65-F5344CB8AC3E}">
        <p14:creationId xmlns:p14="http://schemas.microsoft.com/office/powerpoint/2010/main" val="325418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863945" y="1547726"/>
            <a:ext cx="10768073" cy="1329595"/>
          </a:xfrm>
          <a:prstGeom prst="rect">
            <a:avLst/>
          </a:prstGeom>
          <a:noFill/>
        </p:spPr>
        <p:txBody>
          <a:bodyPr wrap="square" lIns="0" tIns="0" rIns="0" bIns="0" rtlCol="0">
            <a:spAutoFit/>
          </a:bodyPr>
          <a:lstStyle/>
          <a:p>
            <a:pPr>
              <a:lnSpc>
                <a:spcPct val="90000"/>
              </a:lnSpc>
              <a:spcBef>
                <a:spcPct val="20000"/>
              </a:spcBef>
              <a:buSzPct val="80000"/>
            </a:pPr>
            <a:r>
              <a:rPr lang="en-US" sz="3200" dirty="0">
                <a:latin typeface="+mj-lt"/>
              </a:rPr>
              <a:t>Nick can make his app multi tenant, so James from Contoso Inc. could use it in his organization if the permissions were set correctly</a:t>
            </a: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a:solidFill>
                  <a:schemeClr val="tx2"/>
                </a:solidFill>
              </a:rPr>
              <a:t>Step 4 (optional): Making an app multi tenant</a:t>
            </a:r>
          </a:p>
        </p:txBody>
      </p:sp>
      <p:pic>
        <p:nvPicPr>
          <p:cNvPr id="5" name="Picture 4"/>
          <p:cNvPicPr>
            <a:picLocks noChangeAspect="1"/>
          </p:cNvPicPr>
          <p:nvPr/>
        </p:nvPicPr>
        <p:blipFill>
          <a:blip r:embed="rId4"/>
          <a:stretch>
            <a:fillRect/>
          </a:stretch>
        </p:blipFill>
        <p:spPr>
          <a:xfrm>
            <a:off x="2399881" y="3076453"/>
            <a:ext cx="7696200" cy="1381125"/>
          </a:xfrm>
          <a:prstGeom prst="rect">
            <a:avLst/>
          </a:prstGeom>
        </p:spPr>
      </p:pic>
      <p:sp>
        <p:nvSpPr>
          <p:cNvPr id="8" name="Oval 7"/>
          <p:cNvSpPr/>
          <p:nvPr/>
        </p:nvSpPr>
        <p:spPr>
          <a:xfrm>
            <a:off x="5507665" y="3175522"/>
            <a:ext cx="2009553" cy="6159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10169306" y="4656711"/>
            <a:ext cx="1462712" cy="2022623"/>
          </a:xfrm>
          <a:prstGeom prst="rect">
            <a:avLst/>
          </a:prstGeom>
        </p:spPr>
      </p:pic>
      <p:sp>
        <p:nvSpPr>
          <p:cNvPr id="10" name="TextBox 9"/>
          <p:cNvSpPr txBox="1"/>
          <p:nvPr/>
        </p:nvSpPr>
        <p:spPr>
          <a:xfrm>
            <a:off x="250802" y="3990584"/>
            <a:ext cx="2149080"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err="1">
                <a:latin typeface="+mj-lt"/>
              </a:rPr>
              <a:t>Woodgrove</a:t>
            </a:r>
            <a:endParaRPr lang="en-US" sz="3200" dirty="0">
              <a:latin typeface="+mj-lt"/>
            </a:endParaRPr>
          </a:p>
        </p:txBody>
      </p:sp>
      <p:sp>
        <p:nvSpPr>
          <p:cNvPr id="11" name="TextBox 10"/>
          <p:cNvSpPr txBox="1"/>
          <p:nvPr/>
        </p:nvSpPr>
        <p:spPr>
          <a:xfrm>
            <a:off x="10255569" y="3933050"/>
            <a:ext cx="2149080"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latin typeface="+mj-lt"/>
              </a:rPr>
              <a:t>Contoso</a:t>
            </a:r>
          </a:p>
        </p:txBody>
      </p:sp>
    </p:spTree>
    <p:extLst>
      <p:ext uri="{BB962C8B-B14F-4D97-AF65-F5344CB8AC3E}">
        <p14:creationId xmlns:p14="http://schemas.microsoft.com/office/powerpoint/2010/main" val="235512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a:solidFill>
                  <a:schemeClr val="tx2"/>
                </a:solidFill>
              </a:rPr>
              <a:t>Step 5: User logs on to the app</a:t>
            </a:r>
          </a:p>
        </p:txBody>
      </p:sp>
      <p:pic>
        <p:nvPicPr>
          <p:cNvPr id="9" name="Picture 8"/>
          <p:cNvPicPr>
            <a:picLocks noChangeAspect="1"/>
          </p:cNvPicPr>
          <p:nvPr/>
        </p:nvPicPr>
        <p:blipFill>
          <a:blip r:embed="rId3"/>
          <a:stretch>
            <a:fillRect/>
          </a:stretch>
        </p:blipFill>
        <p:spPr>
          <a:xfrm>
            <a:off x="10169306" y="4656711"/>
            <a:ext cx="1462712" cy="2022623"/>
          </a:xfrm>
          <a:prstGeom prst="rect">
            <a:avLst/>
          </a:prstGeom>
        </p:spPr>
      </p:pic>
      <p:pic>
        <p:nvPicPr>
          <p:cNvPr id="12" name="Picture 11"/>
          <p:cNvPicPr>
            <a:picLocks noChangeAspect="1"/>
          </p:cNvPicPr>
          <p:nvPr/>
        </p:nvPicPr>
        <p:blipFill>
          <a:blip r:embed="rId4"/>
          <a:stretch>
            <a:fillRect/>
          </a:stretch>
        </p:blipFill>
        <p:spPr>
          <a:xfrm>
            <a:off x="4665946" y="1372247"/>
            <a:ext cx="5238750" cy="4295775"/>
          </a:xfrm>
          <a:prstGeom prst="rect">
            <a:avLst/>
          </a:prstGeom>
        </p:spPr>
      </p:pic>
      <p:sp>
        <p:nvSpPr>
          <p:cNvPr id="13" name="TextBox 12"/>
          <p:cNvSpPr txBox="1"/>
          <p:nvPr/>
        </p:nvSpPr>
        <p:spPr>
          <a:xfrm>
            <a:off x="388890" y="1452033"/>
            <a:ext cx="3537391" cy="4727448"/>
          </a:xfrm>
          <a:prstGeom prst="rect">
            <a:avLst/>
          </a:prstGeom>
          <a:noFill/>
        </p:spPr>
        <p:txBody>
          <a:bodyPr wrap="square" lIns="0" tIns="0" rIns="0" bIns="0" rtlCol="0">
            <a:spAutoFit/>
          </a:bodyPr>
          <a:lstStyle/>
          <a:p>
            <a:pPr>
              <a:lnSpc>
                <a:spcPct val="90000"/>
              </a:lnSpc>
              <a:spcBef>
                <a:spcPct val="20000"/>
              </a:spcBef>
              <a:buSzPct val="80000"/>
            </a:pPr>
            <a:r>
              <a:rPr lang="en-US" sz="3200" dirty="0">
                <a:latin typeface="+mj-lt"/>
              </a:rPr>
              <a:t>A user logs on to the app for the first time. Consent is presented. This is basically saying:</a:t>
            </a:r>
          </a:p>
          <a:p>
            <a:pPr>
              <a:lnSpc>
                <a:spcPct val="90000"/>
              </a:lnSpc>
              <a:spcBef>
                <a:spcPct val="20000"/>
              </a:spcBef>
              <a:buSzPct val="80000"/>
            </a:pPr>
            <a:endParaRPr lang="en-US" sz="3200" dirty="0">
              <a:latin typeface="+mj-lt"/>
            </a:endParaRPr>
          </a:p>
          <a:p>
            <a:pPr>
              <a:lnSpc>
                <a:spcPct val="90000"/>
              </a:lnSpc>
              <a:spcBef>
                <a:spcPct val="20000"/>
              </a:spcBef>
              <a:buSzPct val="80000"/>
            </a:pPr>
            <a:r>
              <a:rPr lang="en-US" sz="3200" dirty="0">
                <a:latin typeface="+mj-lt"/>
              </a:rPr>
              <a:t>“This is what the app will do, are you ok with it?”</a:t>
            </a:r>
          </a:p>
          <a:p>
            <a:pPr>
              <a:lnSpc>
                <a:spcPct val="90000"/>
              </a:lnSpc>
              <a:spcBef>
                <a:spcPct val="20000"/>
              </a:spcBef>
              <a:buSzPct val="80000"/>
            </a:pPr>
            <a:endParaRPr lang="en-US" sz="3200" dirty="0">
              <a:latin typeface="+mj-lt"/>
            </a:endParaRPr>
          </a:p>
        </p:txBody>
      </p:sp>
    </p:spTree>
    <p:extLst>
      <p:ext uri="{BB962C8B-B14F-4D97-AF65-F5344CB8AC3E}">
        <p14:creationId xmlns:p14="http://schemas.microsoft.com/office/powerpoint/2010/main" val="19282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a:solidFill>
                  <a:schemeClr val="tx2"/>
                </a:solidFill>
              </a:rPr>
              <a:t>Step 5: User logs on to the app</a:t>
            </a:r>
          </a:p>
        </p:txBody>
      </p:sp>
      <p:pic>
        <p:nvPicPr>
          <p:cNvPr id="9" name="Picture 8"/>
          <p:cNvPicPr>
            <a:picLocks noChangeAspect="1"/>
          </p:cNvPicPr>
          <p:nvPr/>
        </p:nvPicPr>
        <p:blipFill>
          <a:blip r:embed="rId3"/>
          <a:stretch>
            <a:fillRect/>
          </a:stretch>
        </p:blipFill>
        <p:spPr>
          <a:xfrm>
            <a:off x="10169306" y="4656711"/>
            <a:ext cx="1462712" cy="2022623"/>
          </a:xfrm>
          <a:prstGeom prst="rect">
            <a:avLst/>
          </a:prstGeom>
        </p:spPr>
      </p:pic>
      <p:sp>
        <p:nvSpPr>
          <p:cNvPr id="13" name="TextBox 12"/>
          <p:cNvSpPr txBox="1"/>
          <p:nvPr/>
        </p:nvSpPr>
        <p:spPr>
          <a:xfrm>
            <a:off x="388890" y="1452033"/>
            <a:ext cx="3537391" cy="4530471"/>
          </a:xfrm>
          <a:prstGeom prst="rect">
            <a:avLst/>
          </a:prstGeom>
          <a:noFill/>
        </p:spPr>
        <p:txBody>
          <a:bodyPr wrap="square" lIns="0" tIns="0" rIns="0" bIns="0" rtlCol="0">
            <a:spAutoFit/>
          </a:bodyPr>
          <a:lstStyle/>
          <a:p>
            <a:pPr>
              <a:lnSpc>
                <a:spcPct val="90000"/>
              </a:lnSpc>
              <a:spcBef>
                <a:spcPct val="20000"/>
              </a:spcBef>
              <a:buSzPct val="80000"/>
            </a:pPr>
            <a:r>
              <a:rPr lang="en-US" sz="3200" dirty="0">
                <a:latin typeface="+mj-lt"/>
              </a:rPr>
              <a:t>If the user is the global admin for the Azure tenant, the consent asks if the admin wants to grant permissions for the app across all users of that organization.</a:t>
            </a:r>
          </a:p>
          <a:p>
            <a:pPr>
              <a:lnSpc>
                <a:spcPct val="90000"/>
              </a:lnSpc>
              <a:spcBef>
                <a:spcPct val="20000"/>
              </a:spcBef>
              <a:buSzPct val="80000"/>
            </a:pPr>
            <a:endParaRPr lang="en-US" sz="3200" dirty="0">
              <a:latin typeface="+mj-lt"/>
            </a:endParaRPr>
          </a:p>
        </p:txBody>
      </p:sp>
      <p:pic>
        <p:nvPicPr>
          <p:cNvPr id="7" name="Picture 6"/>
          <p:cNvPicPr>
            <a:picLocks noChangeAspect="1"/>
          </p:cNvPicPr>
          <p:nvPr/>
        </p:nvPicPr>
        <p:blipFill>
          <a:blip r:embed="rId4"/>
          <a:stretch>
            <a:fillRect/>
          </a:stretch>
        </p:blipFill>
        <p:spPr>
          <a:xfrm>
            <a:off x="4731870" y="1452033"/>
            <a:ext cx="5153025" cy="4267200"/>
          </a:xfrm>
          <a:prstGeom prst="rect">
            <a:avLst/>
          </a:prstGeom>
        </p:spPr>
      </p:pic>
      <p:sp>
        <p:nvSpPr>
          <p:cNvPr id="2" name="TextBox 1"/>
          <p:cNvSpPr txBox="1"/>
          <p:nvPr/>
        </p:nvSpPr>
        <p:spPr>
          <a:xfrm>
            <a:off x="10809357" y="5349901"/>
            <a:ext cx="822661" cy="369332"/>
          </a:xfrm>
          <a:prstGeom prst="rect">
            <a:avLst/>
          </a:prstGeom>
          <a:noFill/>
        </p:spPr>
        <p:txBody>
          <a:bodyPr wrap="none" rtlCol="0">
            <a:spAutoFit/>
          </a:bodyPr>
          <a:lstStyle/>
          <a:p>
            <a:r>
              <a:rPr lang="pt-BR" dirty="0" err="1"/>
              <a:t>admin</a:t>
            </a:r>
            <a:endParaRPr lang="en-US" dirty="0"/>
          </a:p>
        </p:txBody>
      </p:sp>
    </p:spTree>
    <p:extLst>
      <p:ext uri="{BB962C8B-B14F-4D97-AF65-F5344CB8AC3E}">
        <p14:creationId xmlns:p14="http://schemas.microsoft.com/office/powerpoint/2010/main" val="248252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4963"/>
            <a:ext cx="11152188" cy="1495425"/>
          </a:xfrm>
          <a:prstGeom prst="rect">
            <a:avLst/>
          </a:prstGeom>
        </p:spPr>
        <p:txBody>
          <a:bodyPr>
            <a:normAutofit fontScale="90000"/>
          </a:bodyPr>
          <a:lstStyle/>
          <a:p>
            <a:r>
              <a:rPr lang="en-US" dirty="0">
                <a:solidFill>
                  <a:schemeClr val="tx1"/>
                </a:solidFill>
              </a:rPr>
              <a:t>Go to app access panel:</a:t>
            </a:r>
            <a:br>
              <a:rPr lang="en-US" dirty="0">
                <a:solidFill>
                  <a:schemeClr val="tx1"/>
                </a:solidFill>
              </a:rPr>
            </a:br>
            <a:r>
              <a:rPr lang="en-US" dirty="0">
                <a:solidFill>
                  <a:schemeClr val="tx1"/>
                </a:solidFill>
              </a:rPr>
              <a:t>http://myapps.microsoft.com/</a:t>
            </a:r>
          </a:p>
        </p:txBody>
      </p:sp>
      <p:sp>
        <p:nvSpPr>
          <p:cNvPr id="3" name="Content Placeholder 2"/>
          <p:cNvSpPr>
            <a:spLocks noGrp="1"/>
          </p:cNvSpPr>
          <p:nvPr>
            <p:ph idx="4294967295"/>
          </p:nvPr>
        </p:nvSpPr>
        <p:spPr>
          <a:xfrm>
            <a:off x="0" y="3763963"/>
            <a:ext cx="11152188" cy="2098675"/>
          </a:xfrm>
          <a:prstGeom prst="rect">
            <a:avLst/>
          </a:prstGeom>
        </p:spPr>
        <p:txBody>
          <a:bodyPr/>
          <a:lstStyle/>
          <a:p>
            <a:r>
              <a:rPr lang="en-US" dirty="0">
                <a:solidFill>
                  <a:schemeClr val="tx1"/>
                </a:solidFill>
              </a:rPr>
              <a:t>Where users see apps they have access to</a:t>
            </a:r>
          </a:p>
          <a:p>
            <a:r>
              <a:rPr lang="en-US" dirty="0">
                <a:solidFill>
                  <a:schemeClr val="tx1"/>
                </a:solidFill>
              </a:rPr>
              <a:t>Includes apps they’ve consented to</a:t>
            </a:r>
          </a:p>
          <a:p>
            <a:r>
              <a:rPr lang="en-US" dirty="0">
                <a:solidFill>
                  <a:schemeClr val="tx1"/>
                </a:solidFill>
              </a:rPr>
              <a:t>Users can revoke consented apps</a:t>
            </a:r>
          </a:p>
        </p:txBody>
      </p:sp>
      <p:sp>
        <p:nvSpPr>
          <p:cNvPr id="4" name="Title 4"/>
          <p:cNvSpPr txBox="1">
            <a:spLocks/>
          </p:cNvSpPr>
          <p:nvPr/>
        </p:nvSpPr>
        <p:spPr>
          <a:xfrm>
            <a:off x="0" y="196011"/>
            <a:ext cx="11034445" cy="7455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4000" spc="-100" dirty="0">
                <a:ln w="3175">
                  <a:noFill/>
                </a:ln>
                <a:solidFill>
                  <a:schemeClr val="tx2"/>
                </a:solidFill>
                <a:ea typeface="+mn-ea"/>
                <a:cs typeface="Segoe UI" pitchFamily="34" charset="0"/>
              </a:rPr>
              <a:t>Step</a:t>
            </a:r>
            <a:r>
              <a:rPr lang="en-US" sz="4000" dirty="0">
                <a:solidFill>
                  <a:schemeClr val="tx2"/>
                </a:solidFill>
              </a:rPr>
              <a:t> 6 (optional): What if I change my mind later?</a:t>
            </a:r>
          </a:p>
        </p:txBody>
      </p:sp>
    </p:spTree>
    <p:extLst>
      <p:ext uri="{BB962C8B-B14F-4D97-AF65-F5344CB8AC3E}">
        <p14:creationId xmlns:p14="http://schemas.microsoft.com/office/powerpoint/2010/main" val="32049038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4800" dirty="0">
                <a:solidFill>
                  <a:schemeClr val="bg2"/>
                </a:solidFill>
              </a:rPr>
              <a:t>Implementation details</a:t>
            </a:r>
          </a:p>
        </p:txBody>
      </p:sp>
      <p:sp>
        <p:nvSpPr>
          <p:cNvPr id="3" name="Text Placeholder 2"/>
          <p:cNvSpPr>
            <a:spLocks noGrp="1"/>
          </p:cNvSpPr>
          <p:nvPr>
            <p:ph type="body" sz="quarter" idx="10"/>
          </p:nvPr>
        </p:nvSpPr>
        <p:spPr/>
        <p:txBody>
          <a:bodyPr/>
          <a:lstStyle/>
          <a:p>
            <a:r>
              <a:rPr lang="en-US" sz="2400" dirty="0">
                <a:solidFill>
                  <a:schemeClr val="bg2"/>
                </a:solidFill>
              </a:rPr>
              <a:t>Let’s dive deeper into the Rabbit’s hole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594" y="4099278"/>
            <a:ext cx="1230813" cy="1308827"/>
          </a:xfrm>
          <a:prstGeom prst="rect">
            <a:avLst/>
          </a:prstGeom>
        </p:spPr>
      </p:pic>
    </p:spTree>
    <p:extLst>
      <p:ext uri="{BB962C8B-B14F-4D97-AF65-F5344CB8AC3E}">
        <p14:creationId xmlns:p14="http://schemas.microsoft.com/office/powerpoint/2010/main" val="69828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7013"/>
            <a:ext cx="11147425" cy="746125"/>
          </a:xfrm>
          <a:prstGeom prst="rect">
            <a:avLst/>
          </a:prstGeom>
        </p:spPr>
        <p:txBody>
          <a:bodyPr>
            <a:noAutofit/>
          </a:bodyPr>
          <a:lstStyle/>
          <a:p>
            <a:pPr algn="l"/>
            <a:r>
              <a:rPr lang="en-US" sz="4400" dirty="0"/>
              <a:t>Active Directory Authentication Library (ADAL)</a:t>
            </a:r>
          </a:p>
        </p:txBody>
      </p:sp>
      <p:sp>
        <p:nvSpPr>
          <p:cNvPr id="3" name="Content Placeholder 2"/>
          <p:cNvSpPr>
            <a:spLocks noGrp="1"/>
          </p:cNvSpPr>
          <p:nvPr>
            <p:ph idx="4294967295"/>
          </p:nvPr>
        </p:nvSpPr>
        <p:spPr>
          <a:xfrm>
            <a:off x="633413" y="1449388"/>
            <a:ext cx="11558587" cy="2978150"/>
          </a:xfrm>
          <a:prstGeom prst="rect">
            <a:avLst/>
          </a:prstGeom>
        </p:spPr>
        <p:txBody>
          <a:bodyPr>
            <a:noAutofit/>
          </a:bodyPr>
          <a:lstStyle/>
          <a:p>
            <a:pPr marL="0" indent="0">
              <a:buNone/>
            </a:pPr>
            <a:r>
              <a:rPr lang="en-US" sz="2400" dirty="0">
                <a:latin typeface="+mj-lt"/>
              </a:rPr>
              <a:t>string </a:t>
            </a:r>
            <a:r>
              <a:rPr lang="en-US" sz="2400" dirty="0" err="1">
                <a:latin typeface="+mj-lt"/>
              </a:rPr>
              <a:t>clientId</a:t>
            </a:r>
            <a:r>
              <a:rPr lang="en-US" sz="2400" dirty="0">
                <a:latin typeface="+mj-lt"/>
              </a:rPr>
              <a:t> = "[Enter client ID as obtained from Azure Portal]";</a:t>
            </a:r>
          </a:p>
          <a:p>
            <a:pPr marL="0" indent="0">
              <a:buNone/>
            </a:pPr>
            <a:r>
              <a:rPr lang="en-US" sz="2400" dirty="0">
                <a:latin typeface="+mj-lt"/>
              </a:rPr>
              <a:t>string authority = "https://login.windows.net/[your tenant name]"; </a:t>
            </a:r>
          </a:p>
          <a:p>
            <a:pPr marL="0" indent="0">
              <a:buNone/>
            </a:pPr>
            <a:r>
              <a:rPr lang="en-US" sz="2400" dirty="0">
                <a:latin typeface="+mj-lt"/>
              </a:rPr>
              <a:t>string </a:t>
            </a:r>
            <a:r>
              <a:rPr lang="en-US" sz="2400" dirty="0" err="1">
                <a:latin typeface="+mj-lt"/>
              </a:rPr>
              <a:t>myURI</a:t>
            </a:r>
            <a:r>
              <a:rPr lang="en-US" sz="2400" dirty="0">
                <a:latin typeface="+mj-lt"/>
              </a:rPr>
              <a:t> = "[Enter App ID URI of your service]";</a:t>
            </a:r>
          </a:p>
          <a:p>
            <a:pPr marL="0" indent="0">
              <a:buNone/>
            </a:pPr>
            <a:endParaRPr lang="en-US" sz="2400" dirty="0">
              <a:latin typeface="+mj-lt"/>
            </a:endParaRPr>
          </a:p>
          <a:p>
            <a:pPr marL="0" indent="0">
              <a:buNone/>
            </a:pPr>
            <a:r>
              <a:rPr lang="en-US" sz="2400" dirty="0" err="1">
                <a:latin typeface="+mj-lt"/>
              </a:rPr>
              <a:t>AuthenticationContext</a:t>
            </a:r>
            <a:r>
              <a:rPr lang="en-US" sz="2400" dirty="0">
                <a:latin typeface="+mj-lt"/>
              </a:rPr>
              <a:t> </a:t>
            </a:r>
            <a:r>
              <a:rPr lang="en-US" sz="2400" dirty="0" err="1">
                <a:latin typeface="+mj-lt"/>
              </a:rPr>
              <a:t>authContext</a:t>
            </a:r>
            <a:r>
              <a:rPr lang="en-US" sz="2400" dirty="0">
                <a:latin typeface="+mj-lt"/>
              </a:rPr>
              <a:t> = new </a:t>
            </a:r>
            <a:r>
              <a:rPr lang="en-US" sz="2400" dirty="0" err="1">
                <a:latin typeface="+mj-lt"/>
              </a:rPr>
              <a:t>AuthenticationContext</a:t>
            </a:r>
            <a:r>
              <a:rPr lang="en-US" sz="2400" dirty="0">
                <a:latin typeface="+mj-lt"/>
              </a:rPr>
              <a:t>(authority);</a:t>
            </a:r>
          </a:p>
          <a:p>
            <a:pPr marL="0" indent="0">
              <a:buNone/>
            </a:pPr>
            <a:r>
              <a:rPr lang="en-US" sz="2400" dirty="0" err="1">
                <a:latin typeface="+mj-lt"/>
              </a:rPr>
              <a:t>AuthenticationResult</a:t>
            </a:r>
            <a:r>
              <a:rPr lang="en-US" sz="2400" dirty="0">
                <a:latin typeface="+mj-lt"/>
              </a:rPr>
              <a:t> result = await </a:t>
            </a:r>
            <a:r>
              <a:rPr lang="en-US" sz="2400" dirty="0" err="1">
                <a:latin typeface="+mj-lt"/>
              </a:rPr>
              <a:t>authContext.AcquireTokenAsync</a:t>
            </a:r>
            <a:r>
              <a:rPr lang="en-US" sz="2400" dirty="0">
                <a:latin typeface="+mj-lt"/>
              </a:rPr>
              <a:t>(</a:t>
            </a:r>
            <a:r>
              <a:rPr lang="en-US" sz="2400" dirty="0" err="1">
                <a:latin typeface="+mj-lt"/>
              </a:rPr>
              <a:t>myURI</a:t>
            </a:r>
            <a:r>
              <a:rPr lang="en-US" sz="2400" dirty="0">
                <a:latin typeface="+mj-lt"/>
              </a:rPr>
              <a:t>, </a:t>
            </a:r>
            <a:r>
              <a:rPr lang="en-US" sz="2400" dirty="0" err="1">
                <a:latin typeface="+mj-lt"/>
              </a:rPr>
              <a:t>clientId</a:t>
            </a:r>
            <a:r>
              <a:rPr lang="en-US" sz="2400" dirty="0">
                <a:latin typeface="+mj-lt"/>
              </a:rPr>
              <a:t>);</a:t>
            </a:r>
          </a:p>
        </p:txBody>
      </p:sp>
      <p:pic>
        <p:nvPicPr>
          <p:cNvPr id="4" name="Picture 3"/>
          <p:cNvPicPr>
            <a:picLocks noChangeAspect="1"/>
          </p:cNvPicPr>
          <p:nvPr/>
        </p:nvPicPr>
        <p:blipFill>
          <a:blip r:embed="rId2"/>
          <a:stretch>
            <a:fillRect/>
          </a:stretch>
        </p:blipFill>
        <p:spPr>
          <a:xfrm>
            <a:off x="5013592" y="4719731"/>
            <a:ext cx="6238875" cy="1438275"/>
          </a:xfrm>
          <a:prstGeom prst="rect">
            <a:avLst/>
          </a:prstGeom>
        </p:spPr>
      </p:pic>
      <p:sp>
        <p:nvSpPr>
          <p:cNvPr id="5" name="Oval 4"/>
          <p:cNvSpPr/>
          <p:nvPr/>
        </p:nvSpPr>
        <p:spPr>
          <a:xfrm>
            <a:off x="6708618" y="5504507"/>
            <a:ext cx="3150606" cy="733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4549" y="1266748"/>
            <a:ext cx="8931349" cy="668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865753" y="4962617"/>
            <a:ext cx="4801383" cy="952501"/>
          </a:xfrm>
          <a:prstGeom prst="rect">
            <a:avLst/>
          </a:prstGeom>
        </p:spPr>
      </p:pic>
      <p:sp>
        <p:nvSpPr>
          <p:cNvPr id="12" name="Rectangle 11"/>
          <p:cNvSpPr/>
          <p:nvPr/>
        </p:nvSpPr>
        <p:spPr>
          <a:xfrm>
            <a:off x="6171582" y="1935126"/>
            <a:ext cx="2689785" cy="474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270727" y="5153010"/>
            <a:ext cx="2936512" cy="571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3255038" y="4639899"/>
            <a:ext cx="6496050" cy="981075"/>
          </a:xfrm>
          <a:prstGeom prst="rect">
            <a:avLst/>
          </a:prstGeom>
        </p:spPr>
      </p:pic>
      <p:sp>
        <p:nvSpPr>
          <p:cNvPr id="15" name="Oval 14"/>
          <p:cNvSpPr/>
          <p:nvPr/>
        </p:nvSpPr>
        <p:spPr>
          <a:xfrm>
            <a:off x="5477662" y="4973917"/>
            <a:ext cx="3196858" cy="902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567650" y="2172578"/>
            <a:ext cx="4504460" cy="773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52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2" grpId="0" animBg="1"/>
      <p:bldP spid="12" grpId="1" animBg="1"/>
      <p:bldP spid="13" grpId="0" animBg="1"/>
      <p:bldP spid="13" grpId="1" animBg="1"/>
      <p:bldP spid="15" grpId="0" animBg="1"/>
      <p:bldP spid="15" grpId="1" animBg="1"/>
      <p:bldP spid="16" grpId="0" animBg="1"/>
      <p:bldP spid="16" grpId="1"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p:cNvSpPr>
            <a:spLocks noGrp="1"/>
          </p:cNvSpPr>
          <p:nvPr>
            <p:ph type="ctrTitle" idx="4294967295"/>
          </p:nvPr>
        </p:nvSpPr>
        <p:spPr>
          <a:xfrm>
            <a:off x="881743" y="914400"/>
            <a:ext cx="10151382" cy="5029200"/>
          </a:xfrm>
          <a:prstGeom prst="rect">
            <a:avLst/>
          </a:prstGeom>
        </p:spPr>
        <p:txBody>
          <a:bodyPr>
            <a:noAutofit/>
          </a:bodyPr>
          <a:lstStyle/>
          <a:p>
            <a:r>
              <a:rPr lang="en-US" sz="3200" dirty="0">
                <a:solidFill>
                  <a:schemeClr val="tx2">
                    <a:lumMod val="50000"/>
                  </a:schemeClr>
                </a:solidFill>
              </a:rPr>
              <a:t>Speaker note:</a:t>
            </a:r>
            <a:br>
              <a:rPr lang="en-US" sz="3200" dirty="0">
                <a:solidFill>
                  <a:schemeClr val="tx2">
                    <a:lumMod val="50000"/>
                  </a:schemeClr>
                </a:solidFill>
              </a:rPr>
            </a:br>
            <a:br>
              <a:rPr lang="en-US" sz="3200" dirty="0">
                <a:solidFill>
                  <a:schemeClr val="tx2">
                    <a:lumMod val="50000"/>
                  </a:schemeClr>
                </a:solidFill>
              </a:rPr>
            </a:br>
            <a:br>
              <a:rPr lang="en-US" sz="3200" dirty="0">
                <a:solidFill>
                  <a:schemeClr val="tx2">
                    <a:lumMod val="50000"/>
                  </a:schemeClr>
                </a:solidFill>
              </a:rPr>
            </a:br>
            <a:r>
              <a:rPr lang="en-US" sz="3200" dirty="0">
                <a:solidFill>
                  <a:schemeClr val="tx2">
                    <a:lumMod val="50000"/>
                  </a:schemeClr>
                </a:solidFill>
              </a:rPr>
              <a:t>Video - High quality: </a:t>
            </a:r>
            <a:r>
              <a:rPr lang="en-US" sz="3200" dirty="0">
                <a:solidFill>
                  <a:schemeClr val="tx2">
                    <a:lumMod val="50000"/>
                  </a:schemeClr>
                </a:solidFill>
                <a:hlinkClick r:id="rId3"/>
              </a:rPr>
              <a:t>http://video.ch9.ms/ch9/79da/bec2e49e-ce8c-49d0-bc63-fc3cdb3079da/AzureO365Identity_high.mp4</a:t>
            </a:r>
            <a:r>
              <a:rPr lang="en-US" sz="3200" dirty="0">
                <a:solidFill>
                  <a:schemeClr val="tx2">
                    <a:lumMod val="50000"/>
                  </a:schemeClr>
                </a:solidFill>
              </a:rPr>
              <a:t> </a:t>
            </a:r>
            <a:br>
              <a:rPr lang="en-US" sz="3200" dirty="0">
                <a:solidFill>
                  <a:schemeClr val="tx2">
                    <a:lumMod val="50000"/>
                  </a:schemeClr>
                </a:solidFill>
              </a:rPr>
            </a:br>
            <a:br>
              <a:rPr lang="en-US" sz="3200" dirty="0">
                <a:solidFill>
                  <a:schemeClr val="tx2">
                    <a:lumMod val="50000"/>
                  </a:schemeClr>
                </a:solidFill>
              </a:rPr>
            </a:br>
            <a:r>
              <a:rPr lang="en-US" sz="3200" dirty="0">
                <a:solidFill>
                  <a:schemeClr val="tx2">
                    <a:lumMod val="50000"/>
                  </a:schemeClr>
                </a:solidFill>
              </a:rPr>
              <a:t>Video - Mid quality: </a:t>
            </a:r>
            <a:r>
              <a:rPr lang="en-US" sz="3200" dirty="0">
                <a:solidFill>
                  <a:schemeClr val="tx2">
                    <a:lumMod val="50000"/>
                  </a:schemeClr>
                </a:solidFill>
                <a:hlinkClick r:id="rId4"/>
              </a:rPr>
              <a:t>http://video.ch9.ms/ch9/79da/bec2e49e-ce8c-49d0-bc63-fc3cdb3079da/AzureO365Identity_mid.mp4</a:t>
            </a:r>
            <a:r>
              <a:rPr lang="en-US" sz="3200" dirty="0">
                <a:solidFill>
                  <a:schemeClr val="tx2">
                    <a:lumMod val="50000"/>
                  </a:schemeClr>
                </a:solidFill>
              </a:rPr>
              <a:t>  </a:t>
            </a:r>
            <a:br>
              <a:rPr lang="en-US" sz="3200" dirty="0">
                <a:solidFill>
                  <a:schemeClr val="tx2">
                    <a:lumMod val="50000"/>
                  </a:schemeClr>
                </a:solidFill>
              </a:rPr>
            </a:br>
            <a:br>
              <a:rPr lang="en-US" sz="3200" dirty="0">
                <a:solidFill>
                  <a:schemeClr val="tx2">
                    <a:lumMod val="50000"/>
                  </a:schemeClr>
                </a:solidFill>
              </a:rPr>
            </a:br>
            <a:r>
              <a:rPr lang="en-US" sz="3200" dirty="0">
                <a:solidFill>
                  <a:schemeClr val="tx2">
                    <a:lumMod val="50000"/>
                  </a:schemeClr>
                </a:solidFill>
              </a:rPr>
              <a:t>(optionally you can un-hide the next few slides and walk the story without the video)</a:t>
            </a:r>
          </a:p>
        </p:txBody>
      </p:sp>
    </p:spTree>
    <p:extLst>
      <p:ext uri="{BB962C8B-B14F-4D97-AF65-F5344CB8AC3E}">
        <p14:creationId xmlns:p14="http://schemas.microsoft.com/office/powerpoint/2010/main" val="259615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pPr algn="l"/>
            <a:r>
              <a:rPr lang="en-US" dirty="0"/>
              <a:t>Graph API</a:t>
            </a:r>
          </a:p>
        </p:txBody>
      </p:sp>
      <p:sp>
        <p:nvSpPr>
          <p:cNvPr id="3" name="Content Placeholder 2"/>
          <p:cNvSpPr>
            <a:spLocks noGrp="1"/>
          </p:cNvSpPr>
          <p:nvPr>
            <p:ph sz="quarter" idx="10"/>
          </p:nvPr>
        </p:nvSpPr>
        <p:spPr>
          <a:prstGeom prst="rect">
            <a:avLst/>
          </a:prstGeom>
        </p:spPr>
        <p:txBody>
          <a:bodyPr>
            <a:noAutofit/>
          </a:bodyPr>
          <a:lstStyle/>
          <a:p>
            <a:r>
              <a:rPr lang="en-US" sz="3600" dirty="0">
                <a:latin typeface="+mj-lt"/>
              </a:rPr>
              <a:t>RESTful interface to Azure Active Directory</a:t>
            </a:r>
          </a:p>
          <a:p>
            <a:pPr lvl="1"/>
            <a:r>
              <a:rPr lang="en-US" sz="2800" dirty="0">
                <a:latin typeface="+mj-lt"/>
              </a:rPr>
              <a:t>Tenant Specific – queries are scoped to individual tenant context</a:t>
            </a:r>
          </a:p>
          <a:p>
            <a:pPr lvl="1"/>
            <a:r>
              <a:rPr lang="en-US" sz="2800" dirty="0">
                <a:latin typeface="+mj-lt"/>
              </a:rPr>
              <a:t>Programmatic access to directory objects such as </a:t>
            </a:r>
            <a:r>
              <a:rPr lang="en-US" sz="2800" u="sng" dirty="0">
                <a:latin typeface="+mj-lt"/>
              </a:rPr>
              <a:t>Users, Groups, Contacts, Tenant Information, Roles, Applications and Permissions</a:t>
            </a:r>
          </a:p>
          <a:p>
            <a:pPr lvl="1"/>
            <a:r>
              <a:rPr lang="en-US" sz="2800" dirty="0">
                <a:latin typeface="+mj-lt"/>
              </a:rPr>
              <a:t>Access relationships: members, </a:t>
            </a:r>
            <a:r>
              <a:rPr lang="en-US" sz="2800" dirty="0" err="1">
                <a:latin typeface="+mj-lt"/>
              </a:rPr>
              <a:t>memberOf</a:t>
            </a:r>
            <a:r>
              <a:rPr lang="en-US" sz="2800" dirty="0">
                <a:latin typeface="+mj-lt"/>
              </a:rPr>
              <a:t>, manager, </a:t>
            </a:r>
            <a:r>
              <a:rPr lang="en-US" sz="2800" dirty="0" err="1">
                <a:latin typeface="+mj-lt"/>
              </a:rPr>
              <a:t>directReports</a:t>
            </a:r>
            <a:endParaRPr lang="en-US" sz="2800" dirty="0">
              <a:latin typeface="+mj-lt"/>
            </a:endParaRPr>
          </a:p>
          <a:p>
            <a:r>
              <a:rPr lang="en-US" sz="3200" dirty="0">
                <a:latin typeface="+mj-lt"/>
              </a:rPr>
              <a:t>OAuth 2.0 Support</a:t>
            </a:r>
          </a:p>
          <a:p>
            <a:pPr lvl="1"/>
            <a:r>
              <a:rPr lang="en-US" sz="2800" dirty="0">
                <a:latin typeface="+mj-lt"/>
              </a:rPr>
              <a:t>Both Client Credentials and Authorization Code flow</a:t>
            </a:r>
          </a:p>
        </p:txBody>
      </p:sp>
    </p:spTree>
    <p:extLst>
      <p:ext uri="{BB962C8B-B14F-4D97-AF65-F5344CB8AC3E}">
        <p14:creationId xmlns:p14="http://schemas.microsoft.com/office/powerpoint/2010/main" val="102732971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pPr algn="l"/>
            <a:r>
              <a:rPr lang="en-US" dirty="0"/>
              <a:t>Graph API</a:t>
            </a:r>
          </a:p>
        </p:txBody>
      </p:sp>
      <p:sp>
        <p:nvSpPr>
          <p:cNvPr id="3" name="Content Placeholder 2"/>
          <p:cNvSpPr>
            <a:spLocks noGrp="1"/>
          </p:cNvSpPr>
          <p:nvPr>
            <p:ph sz="quarter" idx="10"/>
          </p:nvPr>
        </p:nvSpPr>
        <p:spPr>
          <a:prstGeom prst="rect">
            <a:avLst/>
          </a:prstGeom>
        </p:spPr>
        <p:txBody>
          <a:bodyPr>
            <a:noAutofit/>
          </a:bodyPr>
          <a:lstStyle/>
          <a:p>
            <a:r>
              <a:rPr lang="en-US" sz="3600" dirty="0">
                <a:latin typeface="+mj-lt"/>
              </a:rPr>
              <a:t>Requests use standard HTTP methods</a:t>
            </a:r>
          </a:p>
          <a:p>
            <a:pPr lvl="1"/>
            <a:r>
              <a:rPr lang="en-US" sz="2800" dirty="0">
                <a:latin typeface="+mj-lt"/>
              </a:rPr>
              <a:t>GET, POST, PATCH, DELETE to </a:t>
            </a:r>
            <a:r>
              <a:rPr lang="en-US" sz="2800" u="sng" dirty="0">
                <a:latin typeface="+mj-lt"/>
              </a:rPr>
              <a:t>create, read, update, and delete</a:t>
            </a:r>
          </a:p>
          <a:p>
            <a:pPr lvl="1"/>
            <a:r>
              <a:rPr lang="en-US" sz="2800" dirty="0">
                <a:latin typeface="+mj-lt"/>
              </a:rPr>
              <a:t>Response support JSON, XML, standard HTTP status codes</a:t>
            </a:r>
          </a:p>
          <a:p>
            <a:pPr lvl="1"/>
            <a:r>
              <a:rPr lang="en-US" sz="2800" dirty="0">
                <a:latin typeface="+mj-lt"/>
              </a:rPr>
              <a:t>Compatible with OData V3</a:t>
            </a:r>
          </a:p>
        </p:txBody>
      </p:sp>
    </p:spTree>
    <p:extLst>
      <p:ext uri="{BB962C8B-B14F-4D97-AF65-F5344CB8AC3E}">
        <p14:creationId xmlns:p14="http://schemas.microsoft.com/office/powerpoint/2010/main" val="27865832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840315" y="3427807"/>
            <a:ext cx="10511370" cy="1159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01" tIns="45701" rIns="45701" bIns="45701" rtlCol="0" anchor="ctr">
            <a:spAutoFit/>
          </a:bodyPr>
          <a:lstStyle/>
          <a:p>
            <a:r>
              <a:rPr lang="en-US" sz="3399" dirty="0">
                <a:solidFill>
                  <a:schemeClr val="bg1">
                    <a:lumMod val="75000"/>
                  </a:schemeClr>
                </a:solidFill>
              </a:rPr>
              <a:t>https://graph.windows.net/</a:t>
            </a:r>
            <a:r>
              <a:rPr lang="en-US" sz="3399" dirty="0">
                <a:solidFill>
                  <a:srgbClr val="7FBA00"/>
                </a:solidFill>
              </a:rPr>
              <a:t>contoso.com</a:t>
            </a:r>
            <a:r>
              <a:rPr lang="en-US" sz="3399" dirty="0">
                <a:solidFill>
                  <a:schemeClr val="bg1"/>
                </a:solidFill>
              </a:rPr>
              <a:t>/users</a:t>
            </a:r>
            <a:r>
              <a:rPr lang="en-US" sz="3399" dirty="0">
                <a:solidFill>
                  <a:srgbClr val="F15A29"/>
                </a:solidFill>
              </a:rPr>
              <a:t>?api-version=2013-04-05</a:t>
            </a:r>
            <a:r>
              <a:rPr lang="en-US" sz="3399" dirty="0">
                <a:solidFill>
                  <a:srgbClr val="FFC000"/>
                </a:solidFill>
              </a:rPr>
              <a:t>&amp;$filter=state eq ‘WA’ </a:t>
            </a:r>
          </a:p>
        </p:txBody>
      </p:sp>
      <p:sp>
        <p:nvSpPr>
          <p:cNvPr id="9" name="Rectangular Callout 8"/>
          <p:cNvSpPr/>
          <p:nvPr/>
        </p:nvSpPr>
        <p:spPr>
          <a:xfrm>
            <a:off x="840315" y="1645687"/>
            <a:ext cx="1614790" cy="1503380"/>
          </a:xfrm>
          <a:prstGeom prst="wedgeRectCallout">
            <a:avLst>
              <a:gd name="adj1" fmla="val -21910"/>
              <a:gd name="adj2" fmla="val 75705"/>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bg1">
                    <a:lumMod val="75000"/>
                  </a:schemeClr>
                </a:solidFill>
              </a:rPr>
              <a:t>Graph URL (static)</a:t>
            </a:r>
          </a:p>
        </p:txBody>
      </p:sp>
      <p:sp>
        <p:nvSpPr>
          <p:cNvPr id="10" name="Rectangular Callout 9"/>
          <p:cNvSpPr/>
          <p:nvPr/>
        </p:nvSpPr>
        <p:spPr>
          <a:xfrm>
            <a:off x="5715153" y="1645687"/>
            <a:ext cx="5150220" cy="1463403"/>
          </a:xfrm>
          <a:prstGeom prst="wedgeRectCallout">
            <a:avLst>
              <a:gd name="adj1" fmla="val 20675"/>
              <a:gd name="adj2" fmla="val 7674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chemeClr val="bg1"/>
                </a:solidFill>
              </a:rPr>
              <a:t>Specific entity type, such as users, groups, contacts, tenantDetails, roles, applications, etc.</a:t>
            </a:r>
          </a:p>
        </p:txBody>
      </p:sp>
      <p:sp>
        <p:nvSpPr>
          <p:cNvPr id="11" name="Rectangular Callout 10"/>
          <p:cNvSpPr/>
          <p:nvPr/>
        </p:nvSpPr>
        <p:spPr>
          <a:xfrm>
            <a:off x="2561742" y="1645687"/>
            <a:ext cx="3046774" cy="1463403"/>
          </a:xfrm>
          <a:prstGeom prst="wedgeRectCallout">
            <a:avLst>
              <a:gd name="adj1" fmla="val 76706"/>
              <a:gd name="adj2" fmla="val 76874"/>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rgbClr val="7FBA00"/>
                </a:solidFill>
              </a:rPr>
              <a:t>Tenant of interest – can be tenant’s verified domain or objectId.</a:t>
            </a:r>
          </a:p>
        </p:txBody>
      </p:sp>
      <p:sp>
        <p:nvSpPr>
          <p:cNvPr id="13" name="Rectangular Callout 12"/>
          <p:cNvSpPr/>
          <p:nvPr/>
        </p:nvSpPr>
        <p:spPr>
          <a:xfrm>
            <a:off x="5192924" y="4918596"/>
            <a:ext cx="6730327" cy="1463403"/>
          </a:xfrm>
          <a:prstGeom prst="wedgeRectCallout">
            <a:avLst>
              <a:gd name="adj1" fmla="val -48511"/>
              <a:gd name="adj2" fmla="val -814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99" dirty="0">
                <a:solidFill>
                  <a:srgbClr val="FFC000"/>
                </a:solidFill>
              </a:rPr>
              <a:t>Optional Odata query arguments: $filter, $top</a:t>
            </a:r>
          </a:p>
        </p:txBody>
      </p:sp>
      <p:sp>
        <p:nvSpPr>
          <p:cNvPr id="14" name="Rectangular Callout 13"/>
          <p:cNvSpPr/>
          <p:nvPr/>
        </p:nvSpPr>
        <p:spPr>
          <a:xfrm>
            <a:off x="604300" y="4860541"/>
            <a:ext cx="3309508" cy="1620992"/>
          </a:xfrm>
          <a:prstGeom prst="wedgeRectCallout">
            <a:avLst>
              <a:gd name="adj1" fmla="val -27787"/>
              <a:gd name="adj2" fmla="val -73156"/>
            </a:avLst>
          </a:prstGeom>
          <a:noFill/>
          <a:ln>
            <a:solidFill>
              <a:srgbClr val="F15A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rgbClr val="F15A29"/>
                </a:solidFill>
              </a:rPr>
              <a:t>API version – “2013-04-05” is the 1.0 version</a:t>
            </a:r>
          </a:p>
          <a:p>
            <a:r>
              <a:rPr lang="en-US" sz="2744" dirty="0">
                <a:solidFill>
                  <a:srgbClr val="F15A29"/>
                </a:solidFill>
              </a:rPr>
              <a:t> </a:t>
            </a:r>
          </a:p>
        </p:txBody>
      </p:sp>
      <p:sp>
        <p:nvSpPr>
          <p:cNvPr id="12" name="Title 1"/>
          <p:cNvSpPr>
            <a:spLocks noGrp="1"/>
          </p:cNvSpPr>
          <p:nvPr>
            <p:ph type="title" idx="4294967295"/>
          </p:nvPr>
        </p:nvSpPr>
        <p:spPr>
          <a:xfrm>
            <a:off x="0" y="227013"/>
            <a:ext cx="11147425" cy="746125"/>
          </a:xfrm>
          <a:prstGeom prst="rect">
            <a:avLst/>
          </a:prstGeom>
        </p:spPr>
        <p:txBody>
          <a:bodyPr>
            <a:normAutofit fontScale="90000"/>
          </a:bodyPr>
          <a:lstStyle/>
          <a:p>
            <a:pPr algn="l"/>
            <a:r>
              <a:rPr lang="en-US" dirty="0"/>
              <a:t>Graph API</a:t>
            </a:r>
          </a:p>
        </p:txBody>
      </p:sp>
    </p:spTree>
    <p:extLst>
      <p:ext uri="{BB962C8B-B14F-4D97-AF65-F5344CB8AC3E}">
        <p14:creationId xmlns:p14="http://schemas.microsoft.com/office/powerpoint/2010/main" val="214064046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l"/>
            <a:r>
              <a:rPr lang="en-US" dirty="0"/>
              <a:t>Office 365 REST APIs</a:t>
            </a:r>
          </a:p>
        </p:txBody>
      </p:sp>
      <p:sp>
        <p:nvSpPr>
          <p:cNvPr id="3" name="Content Placeholder 2"/>
          <p:cNvSpPr>
            <a:spLocks noGrp="1"/>
          </p:cNvSpPr>
          <p:nvPr>
            <p:ph sz="quarter" idx="10"/>
          </p:nvPr>
        </p:nvSpPr>
        <p:spPr>
          <a:prstGeom prst="rect">
            <a:avLst/>
          </a:prstGeom>
        </p:spPr>
        <p:txBody>
          <a:bodyPr>
            <a:noAutofit/>
          </a:bodyPr>
          <a:lstStyle/>
          <a:p>
            <a:r>
              <a:rPr lang="en-US" sz="2800" dirty="0" err="1">
                <a:latin typeface="+mj-lt"/>
              </a:rPr>
              <a:t>RESTful</a:t>
            </a:r>
            <a:r>
              <a:rPr lang="en-US" sz="2800" dirty="0">
                <a:latin typeface="+mj-lt"/>
              </a:rPr>
              <a:t> interface to Office on the cloud</a:t>
            </a:r>
          </a:p>
          <a:p>
            <a:pPr lvl="1"/>
            <a:r>
              <a:rPr lang="en-US" dirty="0">
                <a:latin typeface="+mj-lt"/>
              </a:rPr>
              <a:t>File APIs for OneDrive for Business</a:t>
            </a:r>
          </a:p>
          <a:p>
            <a:pPr lvl="1"/>
            <a:r>
              <a:rPr lang="en-US" dirty="0">
                <a:latin typeface="+mj-lt"/>
              </a:rPr>
              <a:t>Mail, Calendar and Contacts APIs on Exchange online</a:t>
            </a:r>
          </a:p>
          <a:p>
            <a:pPr lvl="1"/>
            <a:r>
              <a:rPr lang="en-US" dirty="0">
                <a:latin typeface="+mj-lt"/>
              </a:rPr>
              <a:t>SharePoint online APIs</a:t>
            </a:r>
          </a:p>
          <a:p>
            <a:r>
              <a:rPr lang="en-US" dirty="0"/>
              <a:t>OAuth 2.0 Support</a:t>
            </a:r>
          </a:p>
          <a:p>
            <a:pPr marL="457200" lvl="1" indent="0">
              <a:buNone/>
            </a:pPr>
            <a:endParaRPr lang="en-US" dirty="0">
              <a:latin typeface="+mj-lt"/>
            </a:endParaRPr>
          </a:p>
          <a:p>
            <a:pPr marL="457200" lvl="1" indent="0">
              <a:buNone/>
            </a:pPr>
            <a:r>
              <a:rPr lang="en-US" i="1" dirty="0">
                <a:latin typeface="+mj-lt"/>
              </a:rPr>
              <a:t>Example: GET ../_</a:t>
            </a:r>
            <a:r>
              <a:rPr lang="en-US" i="1" dirty="0" err="1">
                <a:latin typeface="+mj-lt"/>
              </a:rPr>
              <a:t>api</a:t>
            </a:r>
            <a:r>
              <a:rPr lang="en-US" i="1" dirty="0">
                <a:latin typeface="+mj-lt"/>
              </a:rPr>
              <a:t>/files(&lt;</a:t>
            </a:r>
            <a:r>
              <a:rPr lang="en-US" i="1" dirty="0" err="1">
                <a:latin typeface="+mj-lt"/>
              </a:rPr>
              <a:t>file_path</a:t>
            </a:r>
            <a:r>
              <a:rPr lang="en-US" i="1" dirty="0">
                <a:latin typeface="+mj-lt"/>
              </a:rPr>
              <a:t>&gt;)/download</a:t>
            </a:r>
          </a:p>
          <a:p>
            <a:pPr marL="457200" lvl="1" indent="0">
              <a:buNone/>
            </a:pPr>
            <a:r>
              <a:rPr lang="en-US" i="1" dirty="0">
                <a:latin typeface="+mj-lt"/>
              </a:rPr>
              <a:t>Downloads a file stored on SharePoint online / OneDrive for Business</a:t>
            </a:r>
            <a:endParaRPr lang="en-US" sz="2400" dirty="0">
              <a:latin typeface="+mj-lt"/>
            </a:endParaRPr>
          </a:p>
        </p:txBody>
      </p:sp>
    </p:spTree>
    <p:extLst>
      <p:ext uri="{BB962C8B-B14F-4D97-AF65-F5344CB8AC3E}">
        <p14:creationId xmlns:p14="http://schemas.microsoft.com/office/powerpoint/2010/main" val="3352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Demo: Facilities app</a:t>
            </a:r>
            <a:br>
              <a:rPr lang="en-US" dirty="0"/>
            </a:br>
            <a:endParaRPr lang="en-US" dirty="0"/>
          </a:p>
        </p:txBody>
      </p:sp>
    </p:spTree>
    <p:extLst>
      <p:ext uri="{BB962C8B-B14F-4D97-AF65-F5344CB8AC3E}">
        <p14:creationId xmlns:p14="http://schemas.microsoft.com/office/powerpoint/2010/main" val="330346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p:cNvSpPr txBox="1">
            <a:spLocks/>
          </p:cNvSpPr>
          <p:nvPr/>
        </p:nvSpPr>
        <p:spPr>
          <a:xfrm>
            <a:off x="525088" y="494600"/>
            <a:ext cx="11151917" cy="74789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dirty="0"/>
              <a:t>Application Model</a:t>
            </a:r>
          </a:p>
        </p:txBody>
      </p:sp>
      <p:pic>
        <p:nvPicPr>
          <p:cNvPr id="9" name="Picture 8"/>
          <p:cNvPicPr>
            <a:picLocks noChangeAspect="1"/>
          </p:cNvPicPr>
          <p:nvPr/>
        </p:nvPicPr>
        <p:blipFill>
          <a:blip r:embed="rId3"/>
          <a:stretch>
            <a:fillRect/>
          </a:stretch>
        </p:blipFill>
        <p:spPr>
          <a:xfrm>
            <a:off x="7915096" y="2943270"/>
            <a:ext cx="465588" cy="1521967"/>
          </a:xfrm>
          <a:prstGeom prst="rect">
            <a:avLst/>
          </a:prstGeom>
        </p:spPr>
      </p:pic>
      <p:sp>
        <p:nvSpPr>
          <p:cNvPr id="13" name="TextBox 12"/>
          <p:cNvSpPr txBox="1"/>
          <p:nvPr/>
        </p:nvSpPr>
        <p:spPr>
          <a:xfrm>
            <a:off x="8380684" y="3519588"/>
            <a:ext cx="1292675" cy="369332"/>
          </a:xfrm>
          <a:prstGeom prst="rect">
            <a:avLst/>
          </a:prstGeom>
          <a:noFill/>
        </p:spPr>
        <p:txBody>
          <a:bodyPr wrap="square" rtlCol="0">
            <a:spAutoFit/>
          </a:bodyPr>
          <a:lstStyle/>
          <a:p>
            <a:r>
              <a:rPr lang="en-US" dirty="0">
                <a:solidFill>
                  <a:schemeClr val="bg1"/>
                </a:solidFill>
                <a:latin typeface="+mj-lt"/>
              </a:rPr>
              <a:t>Consent</a:t>
            </a:r>
          </a:p>
        </p:txBody>
      </p:sp>
      <p:sp>
        <p:nvSpPr>
          <p:cNvPr id="86" name="Content Placeholder 2"/>
          <p:cNvSpPr txBox="1">
            <a:spLocks/>
          </p:cNvSpPr>
          <p:nvPr/>
        </p:nvSpPr>
        <p:spPr>
          <a:xfrm>
            <a:off x="942495" y="5173529"/>
            <a:ext cx="2931295" cy="7881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28" dirty="0">
                <a:latin typeface="+mj-lt"/>
              </a:rPr>
              <a:t>Contoso</a:t>
            </a:r>
            <a:endParaRPr lang="en-US" sz="3199" dirty="0">
              <a:latin typeface="+mj-lt"/>
            </a:endParaRPr>
          </a:p>
        </p:txBody>
      </p:sp>
      <p:sp>
        <p:nvSpPr>
          <p:cNvPr id="2" name="Isosceles Triangle 1"/>
          <p:cNvSpPr/>
          <p:nvPr/>
        </p:nvSpPr>
        <p:spPr>
          <a:xfrm>
            <a:off x="2791950" y="1308667"/>
            <a:ext cx="1828804" cy="12711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AD</a:t>
            </a:r>
          </a:p>
        </p:txBody>
      </p:sp>
      <p:sp>
        <p:nvSpPr>
          <p:cNvPr id="3" name="Rectangle 2"/>
          <p:cNvSpPr/>
          <p:nvPr/>
        </p:nvSpPr>
        <p:spPr>
          <a:xfrm>
            <a:off x="6485966" y="1319925"/>
            <a:ext cx="3277965" cy="1362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Facilities App settings</a:t>
            </a:r>
          </a:p>
          <a:p>
            <a:pPr algn="ctr"/>
            <a:r>
              <a:rPr lang="en-US" dirty="0"/>
              <a:t>+</a:t>
            </a:r>
          </a:p>
          <a:p>
            <a:pPr algn="ctr"/>
            <a:r>
              <a:rPr lang="pt-BR" dirty="0" err="1"/>
              <a:t>Facilities</a:t>
            </a:r>
            <a:r>
              <a:rPr lang="pt-BR" dirty="0"/>
              <a:t> Web Service </a:t>
            </a:r>
            <a:r>
              <a:rPr lang="en-US" dirty="0"/>
              <a:t>settings</a:t>
            </a:r>
            <a:endParaRPr lang="pt-BR" dirty="0"/>
          </a:p>
          <a:p>
            <a:pPr algn="ctr"/>
            <a:r>
              <a:rPr lang="pt-BR" dirty="0"/>
              <a:t>(</a:t>
            </a:r>
            <a:r>
              <a:rPr lang="pt-BR" dirty="0" err="1"/>
              <a:t>multi</a:t>
            </a:r>
            <a:r>
              <a:rPr lang="pt-BR" dirty="0"/>
              <a:t> </a:t>
            </a:r>
            <a:r>
              <a:rPr lang="pt-BR" dirty="0" err="1"/>
              <a:t>tenant</a:t>
            </a:r>
            <a:r>
              <a:rPr lang="pt-BR" dirty="0"/>
              <a:t>)</a:t>
            </a:r>
            <a:endParaRPr lang="en-US" dirty="0"/>
          </a:p>
        </p:txBody>
      </p:sp>
      <p:sp>
        <p:nvSpPr>
          <p:cNvPr id="87" name="Isosceles Triangle 86"/>
          <p:cNvSpPr/>
          <p:nvPr/>
        </p:nvSpPr>
        <p:spPr>
          <a:xfrm>
            <a:off x="2791950" y="4614645"/>
            <a:ext cx="1828804" cy="1271139"/>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AD</a:t>
            </a:r>
          </a:p>
        </p:txBody>
      </p:sp>
      <p:sp>
        <p:nvSpPr>
          <p:cNvPr id="88" name="Content Placeholder 2"/>
          <p:cNvSpPr txBox="1">
            <a:spLocks/>
          </p:cNvSpPr>
          <p:nvPr/>
        </p:nvSpPr>
        <p:spPr>
          <a:xfrm>
            <a:off x="719454" y="1685662"/>
            <a:ext cx="2931295" cy="7881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28" dirty="0" err="1">
                <a:latin typeface="+mj-lt"/>
              </a:rPr>
              <a:t>Woodgrove</a:t>
            </a:r>
            <a:endParaRPr lang="en-US" sz="3199" dirty="0">
              <a:latin typeface="+mj-lt"/>
            </a:endParaRPr>
          </a:p>
        </p:txBody>
      </p:sp>
      <p:sp>
        <p:nvSpPr>
          <p:cNvPr id="89" name="Rectangle 88"/>
          <p:cNvSpPr/>
          <p:nvPr/>
        </p:nvSpPr>
        <p:spPr>
          <a:xfrm>
            <a:off x="6470209" y="4725887"/>
            <a:ext cx="3277965" cy="136269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Facilities App settings</a:t>
            </a:r>
          </a:p>
          <a:p>
            <a:pPr algn="ctr"/>
            <a:r>
              <a:rPr lang="en-US" dirty="0"/>
              <a:t>+</a:t>
            </a:r>
          </a:p>
          <a:p>
            <a:pPr algn="ctr"/>
            <a:r>
              <a:rPr lang="en-US" dirty="0"/>
              <a:t>Facilities Web Service settings</a:t>
            </a:r>
          </a:p>
        </p:txBody>
      </p:sp>
      <p:cxnSp>
        <p:nvCxnSpPr>
          <p:cNvPr id="5" name="Straight Arrow Connector 4"/>
          <p:cNvCxnSpPr/>
          <p:nvPr/>
        </p:nvCxnSpPr>
        <p:spPr>
          <a:xfrm>
            <a:off x="4423144" y="2001273"/>
            <a:ext cx="1677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423144" y="5407235"/>
            <a:ext cx="1677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6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4926922" y="1164481"/>
            <a:ext cx="6496483" cy="535007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endParaRPr lang="en-US" sz="2399" b="1" spc="-71" dirty="0">
              <a:solidFill>
                <a:schemeClr val="tx1">
                  <a:alpha val="99000"/>
                </a:schemeClr>
              </a:solidFill>
              <a:latin typeface="+mj-lt"/>
            </a:endParaRPr>
          </a:p>
        </p:txBody>
      </p:sp>
      <p:sp>
        <p:nvSpPr>
          <p:cNvPr id="2" name="Title 1"/>
          <p:cNvSpPr>
            <a:spLocks noGrp="1"/>
          </p:cNvSpPr>
          <p:nvPr>
            <p:ph type="title" idx="4294967295"/>
          </p:nvPr>
        </p:nvSpPr>
        <p:spPr>
          <a:xfrm>
            <a:off x="0" y="163513"/>
            <a:ext cx="11050588" cy="750887"/>
          </a:xfrm>
          <a:prstGeom prst="rect">
            <a:avLst/>
          </a:prstGeom>
        </p:spPr>
        <p:txBody>
          <a:bodyPr>
            <a:normAutofit fontScale="90000"/>
          </a:bodyPr>
          <a:lstStyle/>
          <a:p>
            <a:r>
              <a:rPr lang="en-US" sz="4799" dirty="0"/>
              <a:t>Authentication and Authorization to Graph API</a:t>
            </a:r>
            <a:br>
              <a:rPr lang="en-US" sz="4799" dirty="0"/>
            </a:br>
            <a:br>
              <a:rPr lang="en-US" sz="3920" dirty="0"/>
            </a:br>
            <a:endParaRPr lang="en-US" sz="4799" dirty="0"/>
          </a:p>
        </p:txBody>
      </p:sp>
      <p:sp>
        <p:nvSpPr>
          <p:cNvPr id="14" name="Rectangle 13"/>
          <p:cNvSpPr/>
          <p:nvPr/>
        </p:nvSpPr>
        <p:spPr>
          <a:xfrm>
            <a:off x="516753" y="3971839"/>
            <a:ext cx="2368338" cy="215047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r>
              <a:rPr lang="en-US" sz="2399" spc="-71" dirty="0">
                <a:solidFill>
                  <a:schemeClr val="bg1">
                    <a:alpha val="99000"/>
                  </a:schemeClr>
                </a:solidFill>
                <a:latin typeface="+mj-lt"/>
              </a:rPr>
              <a:t>Application</a:t>
            </a:r>
          </a:p>
        </p:txBody>
      </p:sp>
      <p:cxnSp>
        <p:nvCxnSpPr>
          <p:cNvPr id="16" name="Straight Arrow Connector 15"/>
          <p:cNvCxnSpPr/>
          <p:nvPr/>
        </p:nvCxnSpPr>
        <p:spPr>
          <a:xfrm flipH="1">
            <a:off x="2894594" y="3196827"/>
            <a:ext cx="2245129" cy="1083521"/>
          </a:xfrm>
          <a:prstGeom prst="straightConnector1">
            <a:avLst/>
          </a:prstGeom>
          <a:ln w="66675">
            <a:solidFill>
              <a:schemeClr val="accent2"/>
            </a:solidFill>
            <a:headEnd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2681316" y="2694969"/>
            <a:ext cx="2417664" cy="1224467"/>
          </a:xfrm>
          <a:prstGeom prst="straightConnector1">
            <a:avLst/>
          </a:prstGeom>
          <a:ln w="66675">
            <a:solidFill>
              <a:schemeClr val="bg1"/>
            </a:solidFill>
            <a:headEnd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V="1">
            <a:off x="1795505" y="4690357"/>
            <a:ext cx="3574181" cy="1"/>
          </a:xfrm>
          <a:prstGeom prst="straightConnector1">
            <a:avLst/>
          </a:prstGeom>
          <a:ln w="66675">
            <a:solidFill>
              <a:schemeClr val="bg1"/>
            </a:solidFill>
            <a:headEnd w="lg" len="med"/>
            <a:tailEnd type="triangle" w="lg" len="med"/>
          </a:ln>
          <a:effectLst/>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3504458" y="3926904"/>
            <a:ext cx="1307480" cy="498348"/>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2. Return </a:t>
            </a:r>
          </a:p>
          <a:p>
            <a:pPr defTabSz="913714" fontAlgn="base">
              <a:lnSpc>
                <a:spcPct val="90000"/>
              </a:lnSpc>
              <a:spcBef>
                <a:spcPct val="0"/>
              </a:spcBef>
              <a:spcAft>
                <a:spcPct val="0"/>
              </a:spcAft>
            </a:pPr>
            <a:r>
              <a:rPr lang="en-US" sz="1799" dirty="0">
                <a:solidFill>
                  <a:schemeClr val="bg1"/>
                </a:solidFill>
                <a:latin typeface="+mj-lt"/>
              </a:rPr>
              <a:t>token </a:t>
            </a:r>
          </a:p>
        </p:txBody>
      </p:sp>
      <p:sp>
        <p:nvSpPr>
          <p:cNvPr id="29" name="Rectangle 28"/>
          <p:cNvSpPr/>
          <p:nvPr/>
        </p:nvSpPr>
        <p:spPr>
          <a:xfrm>
            <a:off x="1953239" y="2623411"/>
            <a:ext cx="3400370" cy="692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ctr" anchorCtr="0" forceAA="0" compatLnSpc="1">
            <a:prstTxWarp prst="textNoShape">
              <a:avLst/>
            </a:prstTxWarp>
            <a:noAutofit/>
          </a:bodyPr>
          <a:lstStyle/>
          <a:p>
            <a:pPr defTabSz="913714" fontAlgn="base">
              <a:lnSpc>
                <a:spcPct val="90000"/>
              </a:lnSpc>
              <a:spcBef>
                <a:spcPct val="0"/>
              </a:spcBef>
              <a:spcAft>
                <a:spcPct val="0"/>
              </a:spcAft>
            </a:pPr>
            <a:r>
              <a:rPr lang="en-US" sz="1999" dirty="0">
                <a:solidFill>
                  <a:schemeClr val="bg1"/>
                </a:solidFill>
                <a:latin typeface="+mj-lt"/>
              </a:rPr>
              <a:t>1. Request JWT token</a:t>
            </a:r>
          </a:p>
          <a:p>
            <a:pPr defTabSz="913714" fontAlgn="base">
              <a:lnSpc>
                <a:spcPct val="90000"/>
              </a:lnSpc>
              <a:spcBef>
                <a:spcPct val="0"/>
              </a:spcBef>
              <a:spcAft>
                <a:spcPct val="0"/>
              </a:spcAft>
            </a:pPr>
            <a:r>
              <a:rPr lang="en-US" sz="1999" dirty="0">
                <a:solidFill>
                  <a:schemeClr val="bg1"/>
                </a:solidFill>
                <a:latin typeface="+mj-lt"/>
              </a:rPr>
              <a:t>(pass input claims)</a:t>
            </a:r>
          </a:p>
        </p:txBody>
      </p:sp>
      <p:sp>
        <p:nvSpPr>
          <p:cNvPr id="30" name="Rectangle 29"/>
          <p:cNvSpPr/>
          <p:nvPr/>
        </p:nvSpPr>
        <p:spPr>
          <a:xfrm>
            <a:off x="5369686" y="3980610"/>
            <a:ext cx="2343446" cy="1862217"/>
          </a:xfrm>
          <a:prstGeom prst="rect">
            <a:avLst/>
          </a:prstGeom>
          <a:solidFill>
            <a:srgbClr val="1939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r>
              <a:rPr lang="en-US" sz="2799" spc="-71" dirty="0">
                <a:solidFill>
                  <a:schemeClr val="bg1">
                    <a:alpha val="99000"/>
                  </a:schemeClr>
                </a:solidFill>
                <a:latin typeface="+mj-lt"/>
              </a:rPr>
              <a:t>REST Service</a:t>
            </a:r>
          </a:p>
          <a:p>
            <a:pPr defTabSz="913714" fontAlgn="base">
              <a:spcBef>
                <a:spcPct val="0"/>
              </a:spcBef>
              <a:spcAft>
                <a:spcPct val="0"/>
              </a:spcAft>
            </a:pPr>
            <a:r>
              <a:rPr lang="en-US" sz="1799" spc="-71" dirty="0">
                <a:solidFill>
                  <a:schemeClr val="bg1">
                    <a:alpha val="99000"/>
                  </a:schemeClr>
                </a:solidFill>
                <a:latin typeface="+mj-lt"/>
              </a:rPr>
              <a:t>Validates token, processes request, returns data</a:t>
            </a:r>
          </a:p>
          <a:p>
            <a:pPr defTabSz="913714" fontAlgn="base">
              <a:spcBef>
                <a:spcPct val="0"/>
              </a:spcBef>
              <a:spcAft>
                <a:spcPct val="0"/>
              </a:spcAft>
            </a:pPr>
            <a:endParaRPr lang="en-US" sz="2799" spc="-71" dirty="0">
              <a:solidFill>
                <a:schemeClr val="bg1">
                  <a:alpha val="99000"/>
                </a:schemeClr>
              </a:solidFill>
              <a:latin typeface="+mj-lt"/>
            </a:endParaRPr>
          </a:p>
        </p:txBody>
      </p:sp>
      <p:sp>
        <p:nvSpPr>
          <p:cNvPr id="37" name="TextBox 36"/>
          <p:cNvSpPr txBox="1"/>
          <p:nvPr/>
        </p:nvSpPr>
        <p:spPr>
          <a:xfrm>
            <a:off x="3031228" y="4878294"/>
            <a:ext cx="2480335" cy="498342"/>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3. HTTP Request</a:t>
            </a:r>
          </a:p>
          <a:p>
            <a:pPr defTabSz="913714" fontAlgn="base">
              <a:lnSpc>
                <a:spcPct val="90000"/>
              </a:lnSpc>
              <a:spcBef>
                <a:spcPct val="0"/>
              </a:spcBef>
              <a:spcAft>
                <a:spcPct val="0"/>
              </a:spcAft>
            </a:pPr>
            <a:r>
              <a:rPr lang="en-US" sz="1799" dirty="0">
                <a:solidFill>
                  <a:schemeClr val="bg1"/>
                </a:solidFill>
                <a:latin typeface="+mj-lt"/>
              </a:rPr>
              <a:t>with JWT Token</a:t>
            </a:r>
          </a:p>
        </p:txBody>
      </p:sp>
      <p:sp>
        <p:nvSpPr>
          <p:cNvPr id="25" name="Title 1"/>
          <p:cNvSpPr txBox="1">
            <a:spLocks/>
          </p:cNvSpPr>
          <p:nvPr/>
        </p:nvSpPr>
        <p:spPr>
          <a:xfrm>
            <a:off x="5148073" y="1191406"/>
            <a:ext cx="6198105" cy="49847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599" dirty="0">
                <a:solidFill>
                  <a:schemeClr val="bg1"/>
                </a:solidFill>
              </a:rPr>
              <a:t>Azure Active Directory</a:t>
            </a:r>
          </a:p>
        </p:txBody>
      </p:sp>
      <p:sp>
        <p:nvSpPr>
          <p:cNvPr id="27" name="Rectangle 26"/>
          <p:cNvSpPr/>
          <p:nvPr/>
        </p:nvSpPr>
        <p:spPr>
          <a:xfrm>
            <a:off x="5271040" y="2654813"/>
            <a:ext cx="2904123" cy="660813"/>
          </a:xfrm>
          <a:prstGeom prst="rect">
            <a:avLst/>
          </a:prstGeom>
          <a:solidFill>
            <a:srgbClr val="1939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r>
              <a:rPr lang="en-US" sz="1999" spc="-71" dirty="0">
                <a:solidFill>
                  <a:schemeClr val="bg1">
                    <a:alpha val="99000"/>
                  </a:schemeClr>
                </a:solidFill>
                <a:latin typeface="+mj-lt"/>
              </a:rPr>
              <a:t>Azure AD Authentication Endpoint (OAuth)</a:t>
            </a:r>
          </a:p>
        </p:txBody>
      </p:sp>
      <p:cxnSp>
        <p:nvCxnSpPr>
          <p:cNvPr id="31" name="Straight Arrow Connector 30"/>
          <p:cNvCxnSpPr/>
          <p:nvPr/>
        </p:nvCxnSpPr>
        <p:spPr>
          <a:xfrm flipV="1">
            <a:off x="7856950" y="3839516"/>
            <a:ext cx="840483" cy="578310"/>
          </a:xfrm>
          <a:prstGeom prst="straightConnector1">
            <a:avLst/>
          </a:prstGeom>
          <a:ln w="66675">
            <a:solidFill>
              <a:schemeClr val="bg1"/>
            </a:solidFill>
            <a:headEnd type="triangle"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2301821" y="5686546"/>
            <a:ext cx="3208370" cy="8030"/>
          </a:xfrm>
          <a:prstGeom prst="straightConnector1">
            <a:avLst/>
          </a:prstGeom>
          <a:ln w="66675">
            <a:solidFill>
              <a:schemeClr val="accent2"/>
            </a:solidFill>
            <a:headEnd w="lg" len="med"/>
            <a:tailEnd type="triangle" w="lg" len="med"/>
          </a:ln>
          <a:effectLst/>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2982380" y="5858433"/>
            <a:ext cx="2116601" cy="747521"/>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4. Return </a:t>
            </a:r>
          </a:p>
          <a:p>
            <a:pPr defTabSz="913714" fontAlgn="base">
              <a:lnSpc>
                <a:spcPct val="90000"/>
              </a:lnSpc>
              <a:spcBef>
                <a:spcPct val="0"/>
              </a:spcBef>
              <a:spcAft>
                <a:spcPct val="0"/>
              </a:spcAft>
            </a:pPr>
            <a:r>
              <a:rPr lang="en-US" sz="1799" dirty="0">
                <a:solidFill>
                  <a:schemeClr val="bg1"/>
                </a:solidFill>
                <a:latin typeface="+mj-lt"/>
              </a:rPr>
              <a:t>Response and </a:t>
            </a:r>
          </a:p>
          <a:p>
            <a:pPr defTabSz="913714" fontAlgn="base">
              <a:lnSpc>
                <a:spcPct val="90000"/>
              </a:lnSpc>
              <a:spcBef>
                <a:spcPct val="0"/>
              </a:spcBef>
              <a:spcAft>
                <a:spcPct val="0"/>
              </a:spcAft>
            </a:pPr>
            <a:r>
              <a:rPr lang="en-US" sz="1799" dirty="0">
                <a:solidFill>
                  <a:schemeClr val="bg1"/>
                </a:solidFill>
                <a:latin typeface="+mj-lt"/>
              </a:rPr>
              <a:t> Data</a:t>
            </a:r>
          </a:p>
        </p:txBody>
      </p:sp>
      <p:sp>
        <p:nvSpPr>
          <p:cNvPr id="22" name="Isosceles Triangle 21"/>
          <p:cNvSpPr/>
          <p:nvPr/>
        </p:nvSpPr>
        <p:spPr>
          <a:xfrm>
            <a:off x="8519281" y="2375212"/>
            <a:ext cx="1828804" cy="1271139"/>
          </a:xfrm>
          <a:prstGeom prst="triangle">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Azure AD</a:t>
            </a:r>
          </a:p>
        </p:txBody>
      </p:sp>
      <p:sp>
        <p:nvSpPr>
          <p:cNvPr id="4" name="TextBox 3"/>
          <p:cNvSpPr txBox="1"/>
          <p:nvPr/>
        </p:nvSpPr>
        <p:spPr>
          <a:xfrm rot="19171678">
            <a:off x="7341500" y="3991411"/>
            <a:ext cx="2964118" cy="369332"/>
          </a:xfrm>
          <a:prstGeom prst="rect">
            <a:avLst/>
          </a:prstGeom>
          <a:noFill/>
        </p:spPr>
        <p:txBody>
          <a:bodyPr wrap="square" rtlCol="0">
            <a:spAutoFit/>
          </a:bodyPr>
          <a:lstStyle/>
          <a:p>
            <a:r>
              <a:rPr lang="pt-BR" dirty="0" err="1">
                <a:solidFill>
                  <a:schemeClr val="bg1"/>
                </a:solidFill>
                <a:latin typeface="+mj-lt"/>
              </a:rPr>
              <a:t>Authorization</a:t>
            </a:r>
            <a:r>
              <a:rPr lang="pt-BR" dirty="0">
                <a:solidFill>
                  <a:schemeClr val="bg1"/>
                </a:solidFill>
                <a:latin typeface="+mj-lt"/>
              </a:rPr>
              <a:t> </a:t>
            </a:r>
            <a:r>
              <a:rPr lang="pt-BR" dirty="0" err="1">
                <a:solidFill>
                  <a:schemeClr val="bg1"/>
                </a:solidFill>
                <a:latin typeface="+mj-lt"/>
              </a:rPr>
              <a:t>Check</a:t>
            </a:r>
            <a:endParaRPr lang="en-US" dirty="0">
              <a:solidFill>
                <a:schemeClr val="bg1"/>
              </a:solidFill>
              <a:latin typeface="+mj-lt"/>
            </a:endParaRPr>
          </a:p>
        </p:txBody>
      </p:sp>
    </p:spTree>
    <p:extLst>
      <p:ext uri="{BB962C8B-B14F-4D97-AF65-F5344CB8AC3E}">
        <p14:creationId xmlns:p14="http://schemas.microsoft.com/office/powerpoint/2010/main" val="43252113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Hands on Lab</a:t>
            </a:r>
          </a:p>
          <a:p>
            <a:endParaRPr lang="en-US" dirty="0"/>
          </a:p>
          <a:p>
            <a:r>
              <a:rPr lang="en-US" dirty="0">
                <a:hlinkClick r:id="rId2"/>
              </a:rPr>
              <a:t>http://bit.ly/1TXQRVS</a:t>
            </a:r>
            <a:endParaRPr lang="en-US" dirty="0"/>
          </a:p>
        </p:txBody>
      </p:sp>
    </p:spTree>
    <p:extLst>
      <p:ext uri="{BB962C8B-B14F-4D97-AF65-F5344CB8AC3E}">
        <p14:creationId xmlns:p14="http://schemas.microsoft.com/office/powerpoint/2010/main" val="17829635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9906" y="403225"/>
            <a:ext cx="11152188" cy="747713"/>
          </a:xfrm>
          <a:prstGeom prst="rect">
            <a:avLst/>
          </a:prstGeom>
        </p:spPr>
        <p:txBody>
          <a:bodyPr>
            <a:normAutofit fontScale="90000"/>
          </a:bodyPr>
          <a:lstStyle/>
          <a:p>
            <a:r>
              <a:rPr lang="en-US" dirty="0"/>
              <a:t>Application Walkthrough’s</a:t>
            </a:r>
          </a:p>
        </p:txBody>
      </p:sp>
      <p:sp>
        <p:nvSpPr>
          <p:cNvPr id="3" name="Text Placeholder 2"/>
          <p:cNvSpPr>
            <a:spLocks noGrp="1"/>
          </p:cNvSpPr>
          <p:nvPr>
            <p:ph type="body" sz="quarter" idx="4294967295"/>
          </p:nvPr>
        </p:nvSpPr>
        <p:spPr>
          <a:xfrm>
            <a:off x="519906" y="1370013"/>
            <a:ext cx="11152188" cy="6029325"/>
          </a:xfrm>
          <a:prstGeom prst="rect">
            <a:avLst/>
          </a:prstGeom>
        </p:spPr>
        <p:txBody>
          <a:bodyPr/>
          <a:lstStyle/>
          <a:p>
            <a:r>
              <a:rPr lang="en-US" sz="3200" u="sng" dirty="0">
                <a:hlinkClick r:id="rId2"/>
              </a:rPr>
              <a:t>https://github.com/azure-samples?query=active-directory</a:t>
            </a:r>
            <a:endParaRPr lang="en-US" sz="3200" u="sng" dirty="0"/>
          </a:p>
          <a:p>
            <a:endParaRPr lang="en-US" sz="3200" dirty="0">
              <a:latin typeface="+mj-lt"/>
            </a:endParaRPr>
          </a:p>
          <a:p>
            <a:r>
              <a:rPr lang="en-US" sz="3200" dirty="0">
                <a:latin typeface="+mj-lt"/>
              </a:rPr>
              <a:t>Some examples:</a:t>
            </a:r>
          </a:p>
          <a:p>
            <a:r>
              <a:rPr lang="en-US" sz="3200" dirty="0"/>
              <a:t>active-directory-dotnet-webapp-webapi-oauth2-useridentity </a:t>
            </a:r>
          </a:p>
          <a:p>
            <a:r>
              <a:rPr lang="en-US" sz="3200" dirty="0"/>
              <a:t>active-directory-</a:t>
            </a:r>
            <a:r>
              <a:rPr lang="en-US" sz="3200" dirty="0" err="1"/>
              <a:t>dotnet</a:t>
            </a:r>
            <a:r>
              <a:rPr lang="en-US" sz="3200" dirty="0"/>
              <a:t>-</a:t>
            </a:r>
            <a:r>
              <a:rPr lang="en-US" sz="3200" dirty="0" err="1"/>
              <a:t>webapp-webapi-openidconnect</a:t>
            </a:r>
            <a:r>
              <a:rPr lang="en-US" sz="3200" dirty="0"/>
              <a:t> </a:t>
            </a:r>
          </a:p>
          <a:p>
            <a:r>
              <a:rPr lang="en-US" sz="3200" dirty="0"/>
              <a:t>active-directory-</a:t>
            </a:r>
            <a:r>
              <a:rPr lang="en-US" sz="3200" dirty="0" err="1"/>
              <a:t>php</a:t>
            </a:r>
            <a:r>
              <a:rPr lang="en-US" sz="3200" dirty="0"/>
              <a:t>-</a:t>
            </a:r>
            <a:r>
              <a:rPr lang="en-US" sz="3200" dirty="0" err="1"/>
              <a:t>graphapi</a:t>
            </a:r>
            <a:r>
              <a:rPr lang="en-US" sz="3200" dirty="0"/>
              <a:t>-web </a:t>
            </a:r>
          </a:p>
          <a:p>
            <a:r>
              <a:rPr lang="en-US" sz="3200" dirty="0"/>
              <a:t>active-directory-node-</a:t>
            </a:r>
            <a:r>
              <a:rPr lang="en-US" sz="3200" dirty="0" err="1"/>
              <a:t>webapi</a:t>
            </a:r>
            <a:r>
              <a:rPr lang="en-US" sz="3200" dirty="0"/>
              <a:t> </a:t>
            </a:r>
            <a:endParaRPr lang="en-US" sz="3200" dirty="0">
              <a:latin typeface="+mj-lt"/>
            </a:endParaRPr>
          </a:p>
          <a:p>
            <a:r>
              <a:rPr lang="en-US" sz="3200" dirty="0"/>
              <a:t>active-directory-</a:t>
            </a:r>
            <a:r>
              <a:rPr lang="en-US" sz="3200" dirty="0" err="1"/>
              <a:t>xamarin</a:t>
            </a:r>
            <a:r>
              <a:rPr lang="en-US" sz="3200" dirty="0"/>
              <a:t>-android </a:t>
            </a:r>
            <a:endParaRPr lang="en-US" sz="3200" dirty="0">
              <a:latin typeface="+mj-lt"/>
            </a:endParaRPr>
          </a:p>
          <a:p>
            <a:r>
              <a:rPr lang="en-US" sz="3200" dirty="0"/>
              <a:t>active-directory-</a:t>
            </a:r>
            <a:r>
              <a:rPr lang="en-US" sz="3200" dirty="0" err="1"/>
              <a:t>xamarin</a:t>
            </a:r>
            <a:r>
              <a:rPr lang="en-US" sz="3200" dirty="0"/>
              <a:t>-</a:t>
            </a:r>
            <a:r>
              <a:rPr lang="en-US" sz="3200" dirty="0" err="1"/>
              <a:t>ios</a:t>
            </a:r>
            <a:r>
              <a:rPr lang="en-US" sz="3200" dirty="0"/>
              <a:t> </a:t>
            </a:r>
          </a:p>
          <a:p>
            <a:endParaRPr lang="en-US" sz="3200" dirty="0">
              <a:latin typeface="+mj-lt"/>
            </a:endParaRPr>
          </a:p>
          <a:p>
            <a:endParaRPr lang="en-US" sz="3200" dirty="0">
              <a:latin typeface="+mj-lt"/>
            </a:endParaRPr>
          </a:p>
        </p:txBody>
      </p:sp>
    </p:spTree>
    <p:extLst>
      <p:ext uri="{BB962C8B-B14F-4D97-AF65-F5344CB8AC3E}">
        <p14:creationId xmlns:p14="http://schemas.microsoft.com/office/powerpoint/2010/main" val="248296378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1494" y="228600"/>
            <a:ext cx="11149013" cy="747713"/>
          </a:xfrm>
          <a:prstGeom prst="rect">
            <a:avLst/>
          </a:prstGeom>
        </p:spPr>
        <p:txBody>
          <a:bodyPr>
            <a:normAutofit fontScale="90000"/>
          </a:bodyPr>
          <a:lstStyle/>
          <a:p>
            <a:r>
              <a:rPr lang="en-US" dirty="0"/>
              <a:t>Labs on Graph API</a:t>
            </a:r>
          </a:p>
        </p:txBody>
      </p:sp>
      <p:sp>
        <p:nvSpPr>
          <p:cNvPr id="3" name="Text Placeholder 2"/>
          <p:cNvSpPr>
            <a:spLocks noGrp="1"/>
          </p:cNvSpPr>
          <p:nvPr>
            <p:ph type="body" sz="quarter" idx="4294967295"/>
          </p:nvPr>
        </p:nvSpPr>
        <p:spPr>
          <a:xfrm>
            <a:off x="521494" y="1119188"/>
            <a:ext cx="11149013" cy="6648450"/>
          </a:xfrm>
          <a:prstGeom prst="rect">
            <a:avLst/>
          </a:prstGeom>
        </p:spPr>
        <p:txBody>
          <a:bodyPr/>
          <a:lstStyle/>
          <a:p>
            <a:r>
              <a:rPr lang="en-US" sz="3200" u="sng" dirty="0">
                <a:hlinkClick r:id="rId2"/>
              </a:rPr>
              <a:t>https://github.com/azure-samples?query=graph</a:t>
            </a:r>
          </a:p>
          <a:p>
            <a:pPr marL="0" indent="0">
              <a:buNone/>
            </a:pPr>
            <a:endParaRPr lang="en-US" sz="3200" dirty="0">
              <a:latin typeface="+mj-lt"/>
            </a:endParaRPr>
          </a:p>
          <a:p>
            <a:pPr marL="0" indent="0">
              <a:buNone/>
            </a:pPr>
            <a:r>
              <a:rPr lang="en-US" sz="3200" dirty="0"/>
              <a:t>active-directory-</a:t>
            </a:r>
            <a:r>
              <a:rPr lang="en-US" sz="3200" dirty="0" err="1"/>
              <a:t>dotnet</a:t>
            </a:r>
            <a:r>
              <a:rPr lang="en-US" sz="3200" dirty="0"/>
              <a:t>-</a:t>
            </a:r>
            <a:r>
              <a:rPr lang="en-US" sz="3200" dirty="0" err="1"/>
              <a:t>graphapi</a:t>
            </a:r>
            <a:r>
              <a:rPr lang="en-US" sz="3200" dirty="0"/>
              <a:t>-web </a:t>
            </a:r>
          </a:p>
          <a:p>
            <a:pPr marL="0" indent="0">
              <a:buNone/>
            </a:pPr>
            <a:r>
              <a:rPr lang="en-US" sz="3200" dirty="0"/>
              <a:t>active-directory-</a:t>
            </a:r>
            <a:r>
              <a:rPr lang="en-US" sz="3200" dirty="0" err="1"/>
              <a:t>php</a:t>
            </a:r>
            <a:r>
              <a:rPr lang="en-US" sz="3200" dirty="0"/>
              <a:t>-</a:t>
            </a:r>
            <a:r>
              <a:rPr lang="en-US" sz="3200" dirty="0" err="1"/>
              <a:t>graphapi</a:t>
            </a:r>
            <a:r>
              <a:rPr lang="en-US" sz="3200" dirty="0"/>
              <a:t>-web </a:t>
            </a:r>
          </a:p>
          <a:p>
            <a:pPr marL="0" indent="0">
              <a:buNone/>
            </a:pPr>
            <a:r>
              <a:rPr lang="en-US" sz="3200" dirty="0"/>
              <a:t>active-directory-java-</a:t>
            </a:r>
            <a:r>
              <a:rPr lang="en-US" sz="3200" dirty="0" err="1"/>
              <a:t>graphapi</a:t>
            </a:r>
            <a:r>
              <a:rPr lang="en-US" sz="3200" dirty="0"/>
              <a:t>-web </a:t>
            </a:r>
            <a:endParaRPr lang="en-US" sz="3200" dirty="0">
              <a:latin typeface="+mj-lt"/>
            </a:endParaRPr>
          </a:p>
          <a:p>
            <a:pPr marL="0" indent="0">
              <a:buNone/>
            </a:pPr>
            <a:r>
              <a:rPr lang="en-US" sz="3200" dirty="0"/>
              <a:t>active-directory-</a:t>
            </a:r>
            <a:r>
              <a:rPr lang="en-US" sz="3200" dirty="0" err="1"/>
              <a:t>dotnet</a:t>
            </a:r>
            <a:r>
              <a:rPr lang="en-US" sz="3200" dirty="0"/>
              <a:t>-</a:t>
            </a:r>
            <a:r>
              <a:rPr lang="en-US" sz="3200" dirty="0" err="1"/>
              <a:t>graphapi</a:t>
            </a:r>
            <a:r>
              <a:rPr lang="en-US" sz="3200" dirty="0"/>
              <a:t>-console </a:t>
            </a:r>
          </a:p>
          <a:p>
            <a:endParaRPr lang="en-US" b="1" dirty="0">
              <a:latin typeface="+mj-lt"/>
            </a:endParaRPr>
          </a:p>
          <a:p>
            <a:endParaRPr lang="en-US" dirty="0">
              <a:latin typeface="+mj-lt"/>
            </a:endParaRPr>
          </a:p>
        </p:txBody>
      </p:sp>
    </p:spTree>
    <p:extLst>
      <p:ext uri="{BB962C8B-B14F-4D97-AF65-F5344CB8AC3E}">
        <p14:creationId xmlns:p14="http://schemas.microsoft.com/office/powerpoint/2010/main" val="7105792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idx="4294967295"/>
          </p:nvPr>
        </p:nvSpPr>
        <p:spPr>
          <a:xfrm>
            <a:off x="1616869" y="2243138"/>
            <a:ext cx="8958262" cy="2387600"/>
          </a:xfrm>
          <a:prstGeom prst="rect">
            <a:avLst/>
          </a:prstGeom>
        </p:spPr>
        <p:txBody>
          <a:bodyPr/>
          <a:lstStyle/>
          <a:p>
            <a:pPr algn="ctr"/>
            <a:endParaRPr lang="en-US" sz="13800" dirty="0">
              <a:solidFill>
                <a:srgbClr val="FF0000"/>
              </a:solidFill>
              <a:hlinkClick r:id="rId5"/>
            </a:endParaRPr>
          </a:p>
        </p:txBody>
      </p:sp>
      <p:pic>
        <p:nvPicPr>
          <p:cNvPr id="2" name="AzureO365Identity_hig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6085" y="515219"/>
            <a:ext cx="10289968" cy="5788107"/>
          </a:xfrm>
          <a:prstGeom prst="rect">
            <a:avLst/>
          </a:prstGeom>
        </p:spPr>
      </p:pic>
    </p:spTree>
    <p:extLst>
      <p:ext uri="{BB962C8B-B14F-4D97-AF65-F5344CB8AC3E}">
        <p14:creationId xmlns:p14="http://schemas.microsoft.com/office/powerpoint/2010/main" val="135403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78644" y="2540000"/>
            <a:ext cx="11034712" cy="1027113"/>
          </a:xfrm>
          <a:prstGeom prst="rect">
            <a:avLst/>
          </a:prstGeom>
        </p:spPr>
        <p:txBody>
          <a:bodyPr>
            <a:normAutofit fontScale="90000"/>
          </a:bodyPr>
          <a:lstStyle/>
          <a:p>
            <a:pPr algn="ctr"/>
            <a:r>
              <a:rPr lang="en-US" sz="6600" dirty="0"/>
              <a:t>A story about two organizations...</a:t>
            </a:r>
          </a:p>
        </p:txBody>
      </p:sp>
    </p:spTree>
    <p:extLst>
      <p:ext uri="{BB962C8B-B14F-4D97-AF65-F5344CB8AC3E}">
        <p14:creationId xmlns:p14="http://schemas.microsoft.com/office/powerpoint/2010/main" val="44890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90587" y="952500"/>
            <a:ext cx="10410825" cy="4953000"/>
          </a:xfrm>
          <a:prstGeom prst="rect">
            <a:avLst/>
          </a:prstGeom>
        </p:spPr>
      </p:pic>
    </p:spTree>
    <p:extLst>
      <p:ext uri="{BB962C8B-B14F-4D97-AF65-F5344CB8AC3E}">
        <p14:creationId xmlns:p14="http://schemas.microsoft.com/office/powerpoint/2010/main" val="3647191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AzureEvent</Template>
  <TotalTime>568</TotalTime>
  <Words>2342</Words>
  <Application>Microsoft Office PowerPoint</Application>
  <PresentationFormat>Widescreen</PresentationFormat>
  <Paragraphs>429</Paragraphs>
  <Slides>72</Slides>
  <Notes>41</Notes>
  <HiddenSlides>33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72</vt:i4>
      </vt:variant>
    </vt:vector>
  </HeadingPairs>
  <TitlesOfParts>
    <vt:vector size="82" baseType="lpstr">
      <vt:lpstr>ＭＳ Ｐゴシック</vt:lpstr>
      <vt:lpstr>Arial</vt:lpstr>
      <vt:lpstr>Calibri</vt:lpstr>
      <vt:lpstr>Segoe</vt:lpstr>
      <vt:lpstr>Segoe UI</vt:lpstr>
      <vt:lpstr>Segoe UI Light</vt:lpstr>
      <vt:lpstr>Segoe UI Semibold</vt:lpstr>
      <vt:lpstr>Wingdings</vt:lpstr>
      <vt:lpstr>1_Azure Event</vt:lpstr>
      <vt:lpstr>7-30269_Server &amp; Tools Business_16x9</vt:lpstr>
      <vt:lpstr>Identity (Azure+O365)</vt:lpstr>
      <vt:lpstr>Speaker note:  Please remember to download the video (slides 5/6) so you don’t depend on network bandwidth during the presentation </vt:lpstr>
      <vt:lpstr>Bill Hughes </vt:lpstr>
      <vt:lpstr>Agenda</vt:lpstr>
      <vt:lpstr>A story about two organizations...</vt:lpstr>
      <vt:lpstr>Speaker note:   Video - High quality: http://video.ch9.ms/ch9/79da/bec2e49e-ce8c-49d0-bc63-fc3cdb3079da/AzureO365Identity_high.mp4   Video - Mid quality: http://video.ch9.ms/ch9/79da/bec2e49e-ce8c-49d0-bc63-fc3cdb3079da/AzureO365Identity_mid.mp4    (optionally you can un-hide the next few slides and walk the story without the video)</vt:lpstr>
      <vt:lpstr>PowerPoint Presentation</vt:lpstr>
      <vt:lpstr>A story about two organizations...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better cloud</vt:lpstr>
      <vt:lpstr>Azure + o365</vt:lpstr>
      <vt:lpstr>You</vt:lpstr>
      <vt:lpstr>So what is Azure AD?</vt:lpstr>
      <vt:lpstr>What is Azure Active Directory?</vt:lpstr>
      <vt:lpstr>Identity as the core</vt:lpstr>
      <vt:lpstr>PowerPoint Presentation</vt:lpstr>
      <vt:lpstr>PowerPoint Presentation</vt:lpstr>
      <vt:lpstr>fdsafdsa</vt:lpstr>
      <vt:lpstr>YOUR DIRECTORY ON THE CLOUD </vt:lpstr>
      <vt:lpstr>B2B: cross-organization collaboration</vt:lpstr>
      <vt:lpstr>Connecting with consumers: Azure Active Directory B2C</vt:lpstr>
      <vt:lpstr>How do we make all of that work?</vt:lpstr>
      <vt:lpstr>Enabling modern authentication protocols</vt:lpstr>
      <vt:lpstr>PowerPoint Presentation</vt:lpstr>
      <vt:lpstr>PowerPoint Presentation</vt:lpstr>
      <vt:lpstr>PowerPoint Presentation</vt:lpstr>
      <vt:lpstr>PowerPoint Presentation</vt:lpstr>
      <vt:lpstr>Claims about the user</vt:lpstr>
      <vt:lpstr>Authentication libraries </vt:lpstr>
      <vt:lpstr>Enabling great building blocks</vt:lpstr>
      <vt:lpstr>Building blocks: Azure Active Directory</vt:lpstr>
      <vt:lpstr>Building blocks: Graph API</vt:lpstr>
      <vt:lpstr>Building blocks: Office 365</vt:lpstr>
      <vt:lpstr>So how do we build it?</vt:lpstr>
      <vt:lpstr>For a typical Web Application </vt:lpstr>
      <vt:lpstr>Step 1: Visual Studio, file new project</vt:lpstr>
      <vt:lpstr>Step 2: Click “Change Authentication”</vt:lpstr>
      <vt:lpstr>Step 3: Configure organizational account</vt:lpstr>
      <vt:lpstr>What happens then:</vt:lpstr>
      <vt:lpstr>Let’s go build an App</vt:lpstr>
      <vt:lpstr>More complex scenario:</vt:lpstr>
      <vt:lpstr>Step 1: Register your apps on Azure AD</vt:lpstr>
      <vt:lpstr>Step 2: Map the AD app to the actual web service</vt:lpstr>
      <vt:lpstr>Step 3: Set permissions</vt:lpstr>
      <vt:lpstr>Step 3: Set permissions</vt:lpstr>
      <vt:lpstr>Step 4 (optional): Making an app multi tenant</vt:lpstr>
      <vt:lpstr>Step 5: User logs on to the app</vt:lpstr>
      <vt:lpstr>Step 5: User logs on to the app</vt:lpstr>
      <vt:lpstr>Go to app access panel: http://myapps.microsoft.com/</vt:lpstr>
      <vt:lpstr>Implementation details</vt:lpstr>
      <vt:lpstr>Active Directory Authentication Library (ADAL)</vt:lpstr>
      <vt:lpstr>Graph API</vt:lpstr>
      <vt:lpstr>Graph API</vt:lpstr>
      <vt:lpstr>Graph API</vt:lpstr>
      <vt:lpstr>Office 365 REST APIs</vt:lpstr>
      <vt:lpstr>Demo: Facilities app </vt:lpstr>
      <vt:lpstr>PowerPoint Presentation</vt:lpstr>
      <vt:lpstr>Authentication and Authorization to Graph API  </vt:lpstr>
      <vt:lpstr>PowerPoint Presentation</vt:lpstr>
      <vt:lpstr>Application Walkthrough’s</vt:lpstr>
      <vt:lpstr>Labs on Graph API</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Bill Hughes</cp:lastModifiedBy>
  <cp:revision>34</cp:revision>
  <cp:lastPrinted>2014-03-26T17:46:13Z</cp:lastPrinted>
  <dcterms:created xsi:type="dcterms:W3CDTF">2015-04-25T16:24:49Z</dcterms:created>
  <dcterms:modified xsi:type="dcterms:W3CDTF">2016-04-18T15:51:28Z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